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9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034" y="90"/>
      </p:cViewPr>
      <p:guideLst>
        <p:guide orient="horz" pos="216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449" y="1122363"/>
            <a:ext cx="5144691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449" y="3602038"/>
            <a:ext cx="5144691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81670" y="365125"/>
            <a:ext cx="1109324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3698" y="365125"/>
            <a:ext cx="3242227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024" y="1709740"/>
            <a:ext cx="591639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024" y="4589465"/>
            <a:ext cx="591639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3697" y="1825625"/>
            <a:ext cx="217577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15218" y="1825625"/>
            <a:ext cx="217577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90" y="365127"/>
            <a:ext cx="591639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491" y="1681163"/>
            <a:ext cx="290192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91" y="2505075"/>
            <a:ext cx="290192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2667" y="1681163"/>
            <a:ext cx="291621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2667" y="2505075"/>
            <a:ext cx="291621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90" y="457200"/>
            <a:ext cx="2212396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6219" y="987427"/>
            <a:ext cx="3472666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490" y="2057400"/>
            <a:ext cx="221239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90" y="457200"/>
            <a:ext cx="2212396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6219" y="987427"/>
            <a:ext cx="3472666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490" y="2057400"/>
            <a:ext cx="221239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597" y="365127"/>
            <a:ext cx="59163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597" y="1825625"/>
            <a:ext cx="59163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597" y="6356352"/>
            <a:ext cx="1543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2239" y="6356352"/>
            <a:ext cx="23151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4584" y="6356352"/>
            <a:ext cx="1543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9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68595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9588" cy="6858000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1680545" y="1019735"/>
            <a:ext cx="3674840" cy="4818530"/>
          </a:xfrm>
          <a:prstGeom prst="ellipse">
            <a:avLst/>
          </a:prstGeom>
          <a:solidFill>
            <a:srgbClr val="FAFAFA">
              <a:alpha val="9100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1751" y="2221299"/>
            <a:ext cx="4476086" cy="2003890"/>
          </a:xfrm>
        </p:spPr>
        <p:txBody>
          <a:bodyPr>
            <a:no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АДАПТАЦИЯ В ЗАМЕЩАЮЩЕЙ СЕМЬЕ</a:t>
            </a: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b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СПОСОБЫ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СЕМЕЙНОГО РЕАГИРОВАНИЯ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26782" y="5490190"/>
            <a:ext cx="5144691" cy="696149"/>
          </a:xfrm>
        </p:spPr>
        <p:txBody>
          <a:bodyPr>
            <a:normAutofit/>
          </a:bodyPr>
          <a:lstStyle/>
          <a:p>
            <a:r>
              <a:rPr lang="ru-RU" sz="1400" b="1" smtClean="0"/>
              <a:t>ТОГБУ </a:t>
            </a:r>
            <a:r>
              <a:rPr lang="ru-RU" sz="1400" b="1" dirty="0" smtClean="0"/>
              <a:t>Центр «Ради будущего»</a:t>
            </a:r>
          </a:p>
          <a:p>
            <a:r>
              <a:rPr lang="ru-RU" sz="1400" b="1" dirty="0" smtClean="0"/>
              <a:t>2024 год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218" y="1132108"/>
            <a:ext cx="5916395" cy="89889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+mn-lt"/>
              </a:rPr>
              <a:t>Адаптация ребенка в замещающей семье </a:t>
            </a:r>
            <a:r>
              <a:rPr lang="ru-RU" sz="1400" dirty="0">
                <a:latin typeface="+mn-lt"/>
              </a:rPr>
              <a:t>–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>
                <a:latin typeface="+mn-lt"/>
              </a:rPr>
              <a:t/>
            </a:r>
            <a:br>
              <a:rPr lang="ru-RU" sz="1400" dirty="0">
                <a:latin typeface="+mn-lt"/>
              </a:rPr>
            </a:br>
            <a:r>
              <a:rPr lang="ru-RU" sz="1400" b="1" i="1" dirty="0" smtClean="0">
                <a:latin typeface="+mn-lt"/>
              </a:rPr>
              <a:t>это </a:t>
            </a:r>
            <a:r>
              <a:rPr lang="ru-RU" sz="1400" b="1" i="1" dirty="0">
                <a:latin typeface="+mn-lt"/>
              </a:rPr>
              <a:t>процесс включения ребенка в семейную систему, принятие им предписанной роли, </a:t>
            </a:r>
            <a:r>
              <a:rPr lang="ru-RU" sz="1400" b="1" i="1" dirty="0" smtClean="0">
                <a:latin typeface="+mn-lt"/>
              </a:rPr>
              <a:t>формирование норм </a:t>
            </a:r>
            <a:r>
              <a:rPr lang="ru-RU" sz="1400" b="1" i="1" dirty="0">
                <a:latin typeface="+mn-lt"/>
              </a:rPr>
              <a:t>и правил, </a:t>
            </a:r>
            <a:r>
              <a:rPr lang="ru-RU" sz="1400" b="1" i="1" dirty="0" smtClean="0">
                <a:latin typeface="+mn-lt"/>
              </a:rPr>
              <a:t>новой привязанности, налаживание </a:t>
            </a:r>
            <a:r>
              <a:rPr lang="ru-RU" sz="1400" b="1" i="1" dirty="0">
                <a:latin typeface="+mn-lt"/>
              </a:rPr>
              <a:t>эффективных форм общения и сотрудничества. Адаптация проходит в несколько этапов и может занять </a:t>
            </a:r>
            <a:r>
              <a:rPr lang="ru-RU" sz="1400" b="1" i="1" dirty="0" smtClean="0">
                <a:latin typeface="+mn-lt"/>
              </a:rPr>
              <a:t>от нескольких месяцев до нескольких </a:t>
            </a:r>
            <a:r>
              <a:rPr lang="ru-RU" sz="1400" b="1" i="1" dirty="0">
                <a:latin typeface="+mn-lt"/>
              </a:rPr>
              <a:t>лет. Важно понимать, что </a:t>
            </a:r>
            <a:r>
              <a:rPr lang="ru-RU" sz="1400" b="1" i="1" dirty="0" smtClean="0">
                <a:latin typeface="+mn-lt"/>
              </a:rPr>
              <a:t>кризис неизбежен</a:t>
            </a:r>
            <a:r>
              <a:rPr lang="ru-RU" sz="1400" b="1" i="1" dirty="0">
                <a:latin typeface="+mn-lt"/>
              </a:rPr>
              <a:t>, но </a:t>
            </a:r>
            <a:r>
              <a:rPr lang="ru-RU" sz="1400" b="1" i="1" dirty="0" smtClean="0">
                <a:latin typeface="+mn-lt"/>
              </a:rPr>
              <a:t>пройдя через него, семья достигает </a:t>
            </a:r>
            <a:r>
              <a:rPr lang="ru-RU" sz="1400" b="1" i="1" dirty="0">
                <a:latin typeface="+mn-lt"/>
              </a:rPr>
              <a:t>стабильности и ресурсности.</a:t>
            </a:r>
          </a:p>
        </p:txBody>
      </p:sp>
      <p:grpSp>
        <p:nvGrpSpPr>
          <p:cNvPr id="500" name="Group 95"/>
          <p:cNvGrpSpPr>
            <a:grpSpLocks/>
          </p:cNvGrpSpPr>
          <p:nvPr/>
        </p:nvGrpSpPr>
        <p:grpSpPr bwMode="auto">
          <a:xfrm>
            <a:off x="1126067" y="2998023"/>
            <a:ext cx="1793110" cy="2860953"/>
            <a:chOff x="720" y="1299"/>
            <a:chExt cx="1367" cy="2539"/>
          </a:xfrm>
        </p:grpSpPr>
        <p:sp>
          <p:nvSpPr>
            <p:cNvPr id="501" name="AutoShape 52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" name="AutoShape 53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3" name="AutoShape 54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4" name="AutoShape 55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5" name="AutoShape 56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6" name="AutoShape 57"/>
            <p:cNvSpPr>
              <a:spLocks noChangeArrowheads="1"/>
            </p:cNvSpPr>
            <p:nvPr/>
          </p:nvSpPr>
          <p:spPr bwMode="gray">
            <a:xfrm>
              <a:off x="752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07" name="Group 58"/>
            <p:cNvGrpSpPr>
              <a:grpSpLocks/>
            </p:cNvGrpSpPr>
            <p:nvPr/>
          </p:nvGrpSpPr>
          <p:grpSpPr bwMode="auto">
            <a:xfrm>
              <a:off x="1189" y="1299"/>
              <a:ext cx="405" cy="392"/>
              <a:chOff x="1289" y="587"/>
              <a:chExt cx="668" cy="647"/>
            </a:xfrm>
          </p:grpSpPr>
          <p:sp>
            <p:nvSpPr>
              <p:cNvPr id="510" name="Oval 59"/>
              <p:cNvSpPr>
                <a:spLocks noChangeArrowheads="1"/>
              </p:cNvSpPr>
              <p:nvPr/>
            </p:nvSpPr>
            <p:spPr bwMode="gray">
              <a:xfrm>
                <a:off x="1289" y="646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11" name="Oval 6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2" name="Oval 6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3" name="Oval 6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4" name="Oval 6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508" name="Text Box 64"/>
            <p:cNvSpPr txBox="1">
              <a:spLocks noChangeArrowheads="1"/>
            </p:cNvSpPr>
            <p:nvPr/>
          </p:nvSpPr>
          <p:spPr bwMode="gray">
            <a:xfrm>
              <a:off x="1276" y="1354"/>
              <a:ext cx="2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09" name="Text Box 65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05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ЗНАКОМСТВО </a:t>
              </a:r>
            </a:p>
            <a:p>
              <a:pPr algn="ctr"/>
              <a:r>
                <a:rPr lang="ru-RU" sz="105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или</a:t>
              </a:r>
              <a:endParaRPr lang="ru-RU" sz="105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  <a:p>
              <a:pPr algn="ctr"/>
              <a:r>
                <a:rPr lang="ru-RU" sz="1050" dirty="0">
                  <a:solidFill>
                    <a:srgbClr val="000000"/>
                  </a:solidFill>
                  <a:latin typeface="Verdana" panose="020B0604030504040204" pitchFamily="34" charset="0"/>
                </a:rPr>
                <a:t> «МЕДОВЫЙ МЕСЯЦ»</a:t>
              </a:r>
            </a:p>
          </p:txBody>
        </p:sp>
      </p:grpSp>
      <p:grpSp>
        <p:nvGrpSpPr>
          <p:cNvPr id="515" name="Group 96"/>
          <p:cNvGrpSpPr>
            <a:grpSpLocks/>
          </p:cNvGrpSpPr>
          <p:nvPr/>
        </p:nvGrpSpPr>
        <p:grpSpPr bwMode="auto">
          <a:xfrm>
            <a:off x="3053747" y="2998023"/>
            <a:ext cx="1635107" cy="2860953"/>
            <a:chOff x="2200" y="1299"/>
            <a:chExt cx="1373" cy="2539"/>
          </a:xfrm>
        </p:grpSpPr>
        <p:sp>
          <p:nvSpPr>
            <p:cNvPr id="516" name="AutoShape 67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66AF35"/>
                </a:gs>
                <a:gs pos="100000">
                  <a:srgbClr val="588D3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" name="AutoShape 68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99D8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" name="AutoShape 69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9D844"/>
                </a:gs>
                <a:gs pos="100000">
                  <a:srgbClr val="99D844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" name="AutoShape 70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9D844">
                    <a:gamma/>
                    <a:tint val="33333"/>
                    <a:invGamma/>
                  </a:srgbClr>
                </a:gs>
                <a:gs pos="100000">
                  <a:srgbClr val="99D84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" name="Oval 71"/>
            <p:cNvSpPr>
              <a:spLocks noChangeArrowheads="1"/>
            </p:cNvSpPr>
            <p:nvPr/>
          </p:nvSpPr>
          <p:spPr bwMode="gray">
            <a:xfrm>
              <a:off x="2677" y="1335"/>
              <a:ext cx="405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21" name="Oval 72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22" name="Oval 73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23" name="Oval 74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24" name="Oval 75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25" name="Text Box 76"/>
            <p:cNvSpPr txBox="1">
              <a:spLocks noChangeArrowheads="1"/>
            </p:cNvSpPr>
            <p:nvPr/>
          </p:nvSpPr>
          <p:spPr bwMode="gray">
            <a:xfrm>
              <a:off x="2764" y="1354"/>
              <a:ext cx="2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26" name="Text Box 77"/>
            <p:cNvSpPr txBox="1">
              <a:spLocks noChangeArrowheads="1"/>
            </p:cNvSpPr>
            <p:nvPr/>
          </p:nvSpPr>
          <p:spPr bwMode="gray">
            <a:xfrm>
              <a:off x="2200" y="1776"/>
              <a:ext cx="1352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050" dirty="0">
                  <a:solidFill>
                    <a:srgbClr val="000000"/>
                  </a:solidFill>
                  <a:latin typeface="Verdana" panose="020B0604030504040204" pitchFamily="34" charset="0"/>
                </a:rPr>
                <a:t>ВОЗВРАТ В ПРОШЛОЕ </a:t>
              </a:r>
              <a:endParaRPr lang="ru-RU" sz="1050" dirty="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или </a:t>
              </a:r>
            </a:p>
            <a:p>
              <a:pPr algn="ctr"/>
              <a:r>
                <a:rPr lang="ru-RU" sz="105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«</a:t>
              </a:r>
              <a:r>
                <a:rPr lang="ru-RU" sz="1050" dirty="0">
                  <a:solidFill>
                    <a:srgbClr val="000000"/>
                  </a:solidFill>
                  <a:latin typeface="Verdana" panose="020B0604030504040204" pitchFamily="34" charset="0"/>
                </a:rPr>
                <a:t>РЕГРЕССИЯ»</a:t>
              </a:r>
              <a:endParaRPr lang="en-US" sz="105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27" name="AutoShape 78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" name="AutoShape 79"/>
            <p:cNvSpPr>
              <a:spLocks noChangeArrowheads="1"/>
            </p:cNvSpPr>
            <p:nvPr/>
          </p:nvSpPr>
          <p:spPr bwMode="gray">
            <a:xfrm>
              <a:off x="2238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29" name="Group 97"/>
          <p:cNvGrpSpPr>
            <a:grpSpLocks/>
          </p:cNvGrpSpPr>
          <p:nvPr/>
        </p:nvGrpSpPr>
        <p:grpSpPr bwMode="auto">
          <a:xfrm>
            <a:off x="4830571" y="2998023"/>
            <a:ext cx="1764961" cy="2860953"/>
            <a:chOff x="3692" y="1299"/>
            <a:chExt cx="1367" cy="2539"/>
          </a:xfrm>
        </p:grpSpPr>
        <p:sp>
          <p:nvSpPr>
            <p:cNvPr id="530" name="AutoShape 81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C16237"/>
                </a:gs>
                <a:gs pos="100000">
                  <a:srgbClr val="AB4E4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1" name="AutoShape 82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8B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" name="AutoShape 83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8B65"/>
                </a:gs>
                <a:gs pos="100000">
                  <a:srgbClr val="E98B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" name="AutoShape 84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8B65">
                    <a:gamma/>
                    <a:tint val="33333"/>
                    <a:invGamma/>
                  </a:srgbClr>
                </a:gs>
                <a:gs pos="100000">
                  <a:srgbClr val="E98B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34" name="Group 85"/>
            <p:cNvGrpSpPr>
              <a:grpSpLocks/>
            </p:cNvGrpSpPr>
            <p:nvPr/>
          </p:nvGrpSpPr>
          <p:grpSpPr bwMode="auto">
            <a:xfrm>
              <a:off x="4165" y="1299"/>
              <a:ext cx="405" cy="392"/>
              <a:chOff x="1289" y="587"/>
              <a:chExt cx="668" cy="647"/>
            </a:xfrm>
          </p:grpSpPr>
          <p:sp>
            <p:nvSpPr>
              <p:cNvPr id="539" name="Oval 86"/>
              <p:cNvSpPr>
                <a:spLocks noChangeArrowheads="1"/>
              </p:cNvSpPr>
              <p:nvPr/>
            </p:nvSpPr>
            <p:spPr bwMode="gray">
              <a:xfrm>
                <a:off x="1289" y="646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40" name="Oval 87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41" name="Oval 88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42" name="Oval 89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43" name="Oval 90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535" name="Text Box 91"/>
            <p:cNvSpPr txBox="1">
              <a:spLocks noChangeArrowheads="1"/>
            </p:cNvSpPr>
            <p:nvPr/>
          </p:nvSpPr>
          <p:spPr bwMode="gray">
            <a:xfrm>
              <a:off x="4252" y="1354"/>
              <a:ext cx="2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536" name="Text Box 92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05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ПРИВЫКАНИЕ</a:t>
              </a:r>
              <a:endParaRPr lang="ru-RU" sz="105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  <a:p>
              <a:pPr algn="ctr"/>
              <a:r>
                <a:rPr lang="ru-RU" sz="105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ru-RU" sz="105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или </a:t>
              </a:r>
            </a:p>
            <a:p>
              <a:pPr algn="ctr"/>
              <a:r>
                <a:rPr lang="ru-RU" sz="105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«</a:t>
              </a:r>
              <a:r>
                <a:rPr lang="ru-RU" sz="1050" dirty="0">
                  <a:solidFill>
                    <a:srgbClr val="000000"/>
                  </a:solidFill>
                  <a:latin typeface="Verdana" panose="020B0604030504040204" pitchFamily="34" charset="0"/>
                </a:rPr>
                <a:t>МЕДЛЕННОЕ ВОССТАНОВЛЕНИЕ</a:t>
              </a:r>
              <a:r>
                <a:rPr lang="ru-RU" sz="105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»</a:t>
              </a:r>
              <a:endParaRPr lang="ru-RU" sz="105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37" name="AutoShape 93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8" name="AutoShape 94"/>
            <p:cNvSpPr>
              <a:spLocks noChangeArrowheads="1"/>
            </p:cNvSpPr>
            <p:nvPr/>
          </p:nvSpPr>
          <p:spPr bwMode="gray">
            <a:xfrm>
              <a:off x="3720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124024"/>
              </p:ext>
            </p:extLst>
          </p:nvPr>
        </p:nvGraphicFramePr>
        <p:xfrm>
          <a:off x="562413" y="1464845"/>
          <a:ext cx="5863961" cy="297942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466977"/>
                <a:gridCol w="1481786"/>
                <a:gridCol w="1500048"/>
                <a:gridCol w="1415150"/>
              </a:tblGrid>
              <a:tr h="12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Характерные признаки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Когда наступает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Причины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Что делать родителям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dirty="0">
                          <a:effectLst/>
                        </a:rPr>
                        <a:t>опережающая привязанность родителей и детей друг к другу;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dirty="0" smtClean="0">
                          <a:effectLst/>
                        </a:rPr>
                        <a:t>ребёнок </a:t>
                      </a:r>
                      <a:r>
                        <a:rPr lang="ru-RU" sz="1000" b="0" dirty="0">
                          <a:effectLst/>
                        </a:rPr>
                        <a:t>с удовольствием выполняет все то, что предлагают взрослые; 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dirty="0">
                          <a:effectLst/>
                        </a:rPr>
                        <a:t>сразу же начинают называть взрослых мамой и папой; 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dirty="0" smtClean="0">
                          <a:effectLst/>
                        </a:rPr>
                        <a:t>ребёнок </a:t>
                      </a:r>
                      <a:r>
                        <a:rPr lang="ru-RU" sz="1000" b="0" dirty="0">
                          <a:effectLst/>
                        </a:rPr>
                        <a:t>находится в лихорадочно-возбужденном состоянии (суетлив, непоседлив).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Сразу после появления в семье </a:t>
                      </a:r>
                      <a:r>
                        <a:rPr lang="ru-RU" sz="1000" dirty="0" smtClean="0">
                          <a:effectLst/>
                        </a:rPr>
                        <a:t>ребёнка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Ребёнок </a:t>
                      </a:r>
                      <a:r>
                        <a:rPr lang="ru-RU" sz="1000" dirty="0">
                          <a:effectLst/>
                        </a:rPr>
                        <a:t>испытывает множество новых переживаний и старается полюбить родителей.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 данном этапе приёмному ребёнку не до конца ясна его роль и положение в приёмной семье, что вызывает повышенное чувство тревоги. 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 </a:t>
                      </a:r>
                      <a:r>
                        <a:rPr lang="ru-RU" sz="1000" dirty="0">
                          <a:effectLst/>
                        </a:rPr>
                        <a:t>этой ситуации взрослому нужно </a:t>
                      </a:r>
                      <a:r>
                        <a:rPr lang="ru-RU" sz="1000" dirty="0" smtClean="0">
                          <a:effectLst/>
                        </a:rPr>
                        <a:t>пробовать говорить о будущем (о прошлом, если ему это требуется),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укреплять </a:t>
                      </a:r>
                      <a:r>
                        <a:rPr lang="ru-RU" sz="1000" dirty="0">
                          <a:effectLst/>
                        </a:rPr>
                        <a:t>контакты с ребёнком, не требуя </a:t>
                      </a:r>
                      <a:r>
                        <a:rPr lang="ru-RU" sz="1000" dirty="0" smtClean="0">
                          <a:effectLst/>
                        </a:rPr>
                        <a:t>благодарности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AutoShape 53"/>
          <p:cNvSpPr>
            <a:spLocks noChangeArrowheads="1"/>
          </p:cNvSpPr>
          <p:nvPr/>
        </p:nvSpPr>
        <p:spPr bwMode="gray">
          <a:xfrm>
            <a:off x="587987" y="526171"/>
            <a:ext cx="5948280" cy="478501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60"/>
          <p:cNvSpPr>
            <a:spLocks noChangeArrowheads="1"/>
          </p:cNvSpPr>
          <p:nvPr/>
        </p:nvSpPr>
        <p:spPr bwMode="gray">
          <a:xfrm>
            <a:off x="634380" y="530312"/>
            <a:ext cx="466651" cy="44170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/>
          <a:lstStyle/>
          <a:p>
            <a:endParaRPr lang="ru-RU" dirty="0"/>
          </a:p>
        </p:txBody>
      </p:sp>
      <p:sp>
        <p:nvSpPr>
          <p:cNvPr id="17" name="Oval 63"/>
          <p:cNvSpPr>
            <a:spLocks noChangeArrowheads="1"/>
          </p:cNvSpPr>
          <p:nvPr/>
        </p:nvSpPr>
        <p:spPr bwMode="gray">
          <a:xfrm>
            <a:off x="675193" y="587658"/>
            <a:ext cx="385023" cy="32701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2" name="Text Box 65"/>
          <p:cNvSpPr txBox="1">
            <a:spLocks noChangeArrowheads="1"/>
          </p:cNvSpPr>
          <p:nvPr/>
        </p:nvSpPr>
        <p:spPr bwMode="gray">
          <a:xfrm>
            <a:off x="1199561" y="638463"/>
            <a:ext cx="458966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05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ЗНАКОМСТВО  или «МЕДОВЫЙ </a:t>
            </a:r>
            <a:r>
              <a:rPr lang="ru-RU" sz="1050" b="1" dirty="0">
                <a:solidFill>
                  <a:schemeClr val="bg1"/>
                </a:solidFill>
                <a:latin typeface="Verdana" panose="020B0604030504040204" pitchFamily="34" charset="0"/>
              </a:rPr>
              <a:t>МЕСЯЦ»</a:t>
            </a:r>
          </a:p>
        </p:txBody>
      </p:sp>
      <p:sp>
        <p:nvSpPr>
          <p:cNvPr id="18" name="Oval 75"/>
          <p:cNvSpPr>
            <a:spLocks noChangeArrowheads="1"/>
          </p:cNvSpPr>
          <p:nvPr/>
        </p:nvSpPr>
        <p:spPr bwMode="gray">
          <a:xfrm>
            <a:off x="675555" y="565606"/>
            <a:ext cx="384661" cy="32677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9" name="Text Box 76"/>
          <p:cNvSpPr txBox="1">
            <a:spLocks noChangeArrowheads="1"/>
          </p:cNvSpPr>
          <p:nvPr/>
        </p:nvSpPr>
        <p:spPr bwMode="gray">
          <a:xfrm>
            <a:off x="697586" y="51075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8"/>
          <p:cNvSpPr>
            <a:spLocks noChangeArrowheads="1"/>
          </p:cNvSpPr>
          <p:nvPr/>
        </p:nvSpPr>
        <p:spPr bwMode="gray">
          <a:xfrm>
            <a:off x="728133" y="269115"/>
            <a:ext cx="5918200" cy="586018"/>
          </a:xfrm>
          <a:prstGeom prst="roundRect">
            <a:avLst>
              <a:gd name="adj" fmla="val 16667"/>
            </a:avLst>
          </a:prstGeom>
          <a:solidFill>
            <a:srgbClr val="99D8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72"/>
          <p:cNvSpPr>
            <a:spLocks noChangeArrowheads="1"/>
          </p:cNvSpPr>
          <p:nvPr/>
        </p:nvSpPr>
        <p:spPr bwMode="gray">
          <a:xfrm>
            <a:off x="924574" y="378454"/>
            <a:ext cx="466833" cy="44170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" name="Oval 73"/>
          <p:cNvSpPr>
            <a:spLocks noChangeArrowheads="1"/>
          </p:cNvSpPr>
          <p:nvPr/>
        </p:nvSpPr>
        <p:spPr bwMode="gray">
          <a:xfrm>
            <a:off x="924456" y="352286"/>
            <a:ext cx="456115" cy="431566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0" name="Oval 74"/>
          <p:cNvSpPr>
            <a:spLocks noChangeArrowheads="1"/>
          </p:cNvSpPr>
          <p:nvPr/>
        </p:nvSpPr>
        <p:spPr bwMode="gray">
          <a:xfrm>
            <a:off x="935770" y="398174"/>
            <a:ext cx="433488" cy="40226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1" name="Oval 75"/>
          <p:cNvSpPr>
            <a:spLocks noChangeArrowheads="1"/>
          </p:cNvSpPr>
          <p:nvPr/>
        </p:nvSpPr>
        <p:spPr bwMode="gray">
          <a:xfrm>
            <a:off x="976302" y="396349"/>
            <a:ext cx="384661" cy="32677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2" name="Text Box 76"/>
          <p:cNvSpPr txBox="1">
            <a:spLocks noChangeArrowheads="1"/>
          </p:cNvSpPr>
          <p:nvPr/>
        </p:nvSpPr>
        <p:spPr bwMode="gray">
          <a:xfrm>
            <a:off x="982215" y="335740"/>
            <a:ext cx="340598" cy="32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" name="Text Box 77"/>
          <p:cNvSpPr txBox="1">
            <a:spLocks noChangeArrowheads="1"/>
          </p:cNvSpPr>
          <p:nvPr/>
        </p:nvSpPr>
        <p:spPr bwMode="gray">
          <a:xfrm>
            <a:off x="1510340" y="435166"/>
            <a:ext cx="4857637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  <a:latin typeface="Verdana" panose="020B0604030504040204" pitchFamily="34" charset="0"/>
              </a:rPr>
              <a:t>ВОЗВРАТ В ПРОШЛОЕ или «РЕГРЕССИЯ»</a:t>
            </a:r>
            <a:endParaRPr lang="en-US" sz="105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37877"/>
              </p:ext>
            </p:extLst>
          </p:nvPr>
        </p:nvGraphicFramePr>
        <p:xfrm>
          <a:off x="748688" y="1087875"/>
          <a:ext cx="5805564" cy="491864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452368"/>
                <a:gridCol w="1467029"/>
                <a:gridCol w="1485110"/>
                <a:gridCol w="1401057"/>
              </a:tblGrid>
              <a:tr h="365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Характерные признаки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Когда наступает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Причины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Что делать родителям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427">
                <a:tc>
                  <a:txBody>
                    <a:bodyPr/>
                    <a:lstStyle/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фиксация на чистоте, опрятности или  неопрятности;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чувство беспомощности или зависимости;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чрезмерная озабоченность своим здоровьем;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преувеличенные жалобы, повышенная чувствительность;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отказ от нового;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необъяснимые припадки злобы, плача, усталость или тревога, признаки депрессии и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т.д</a:t>
                      </a: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9800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Индивидуально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9800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indent="19800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Неготовность ребёнка к появившимся требованиям и ожиданиям.</a:t>
                      </a:r>
                    </a:p>
                    <a:p>
                      <a:pPr mar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Нарастание детской тревоги в связи с неотчётливым пониманием своего места и своей роли в приёмной семье. Ребенок испытывает приёмную семью на прочность.</a:t>
                      </a:r>
                    </a:p>
                    <a:p>
                      <a:pPr mar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Эмоциональные трудности в связи с возможными встречами ребёнка с биологическими родителями и родственниками.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Родители должны принять переживания ребёнка, оказать ему необходимую поддержку. Очень важно быть на связи со специалистами службы сопровождения семьи, искать поддержку у опытных замещающих родителей.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2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560929"/>
              </p:ext>
            </p:extLst>
          </p:nvPr>
        </p:nvGraphicFramePr>
        <p:xfrm>
          <a:off x="440267" y="1087875"/>
          <a:ext cx="6265333" cy="4918643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567387"/>
                <a:gridCol w="1583210"/>
                <a:gridCol w="1602723"/>
                <a:gridCol w="1512013"/>
              </a:tblGrid>
              <a:tr h="365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Характерные признаки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Когда наступает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Причины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Что делать родителям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427">
                <a:tc>
                  <a:txBody>
                    <a:bodyPr/>
                    <a:lstStyle/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и родители постепенно начинают жить жизнью обычной семьи;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становление адекватного поведения у ребёнка;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исчезает напряжение, он начинает шутить и обсуждать свои проблемы и трудности со взрослыми;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ребёнок привыкает к правилам поведения в семье;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ребёнок принимает активное участие во всех делах семьи;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волосы из тусклых становятся блестящими, снижается количество невротических проявлений; меньше раскачивается, сосет палец, уголок подушки, одеяла.</a:t>
                      </a:r>
                    </a:p>
                    <a:p>
                      <a:pPr marL="0" lv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среднем через год после появления ребёнка.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Ребёнок спокоен за  свое будущее. В отношениях появляется душевная близость, формируется привязанность, восстанавливается баланс в отношениях.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Следить за эмоциональным состоянием ребёнка – у него могут оставаться поводы для переживаний (например, судьба биологических родителей).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87" marR="53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AutoShape 82"/>
          <p:cNvSpPr>
            <a:spLocks noChangeArrowheads="1"/>
          </p:cNvSpPr>
          <p:nvPr/>
        </p:nvSpPr>
        <p:spPr bwMode="gray">
          <a:xfrm>
            <a:off x="491067" y="330200"/>
            <a:ext cx="6231466" cy="491067"/>
          </a:xfrm>
          <a:prstGeom prst="roundRect">
            <a:avLst>
              <a:gd name="adj" fmla="val 16667"/>
            </a:avLst>
          </a:prstGeom>
          <a:solidFill>
            <a:srgbClr val="E98B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" name="Group 85"/>
          <p:cNvGrpSpPr>
            <a:grpSpLocks/>
          </p:cNvGrpSpPr>
          <p:nvPr/>
        </p:nvGrpSpPr>
        <p:grpSpPr bwMode="auto">
          <a:xfrm>
            <a:off x="632609" y="330200"/>
            <a:ext cx="482315" cy="441707"/>
            <a:chOff x="1289" y="587"/>
            <a:chExt cx="668" cy="647"/>
          </a:xfrm>
        </p:grpSpPr>
        <p:sp>
          <p:nvSpPr>
            <p:cNvPr id="31" name="Oval 86"/>
            <p:cNvSpPr>
              <a:spLocks noChangeArrowheads="1"/>
            </p:cNvSpPr>
            <p:nvPr/>
          </p:nvSpPr>
          <p:spPr bwMode="gray">
            <a:xfrm>
              <a:off x="1289" y="646"/>
              <a:ext cx="668" cy="54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2" name="Oval 87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3" name="Oval 88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4" name="Oval 89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5" name="Oval 90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36" name="Text Box 91"/>
          <p:cNvSpPr txBox="1">
            <a:spLocks noChangeArrowheads="1"/>
          </p:cNvSpPr>
          <p:nvPr/>
        </p:nvSpPr>
        <p:spPr bwMode="gray">
          <a:xfrm>
            <a:off x="694803" y="328144"/>
            <a:ext cx="340598" cy="32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" name="Text Box 92"/>
          <p:cNvSpPr txBox="1">
            <a:spLocks noChangeArrowheads="1"/>
          </p:cNvSpPr>
          <p:nvPr/>
        </p:nvSpPr>
        <p:spPr bwMode="gray">
          <a:xfrm>
            <a:off x="1435115" y="463985"/>
            <a:ext cx="485561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ПРИВЫКАНИЕ</a:t>
            </a:r>
            <a:r>
              <a:rPr lang="ru-RU" sz="105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ru-RU" sz="105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или </a:t>
            </a:r>
            <a:r>
              <a:rPr lang="ru-RU" sz="1050" b="1" dirty="0">
                <a:solidFill>
                  <a:schemeClr val="bg1"/>
                </a:solidFill>
                <a:latin typeface="Verdana" panose="020B0604030504040204" pitchFamily="34" charset="0"/>
              </a:rPr>
              <a:t>«МЕДЛЕННОЕ ВОССТАНОВЛЕНИЕ</a:t>
            </a:r>
            <a:r>
              <a:rPr lang="ru-RU" sz="105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»</a:t>
            </a:r>
            <a:endParaRPr lang="ru-RU" sz="105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06172"/>
              </p:ext>
            </p:extLst>
          </p:nvPr>
        </p:nvGraphicFramePr>
        <p:xfrm>
          <a:off x="209021" y="357331"/>
          <a:ext cx="6443133" cy="5304663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484312"/>
                <a:gridCol w="4958821"/>
              </a:tblGrid>
              <a:tr h="11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Стресс - фактор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Способы поддержки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Смена привычного круга общения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родителям необходимо ограничить контакты </a:t>
                      </a:r>
                      <a:r>
                        <a:rPr lang="ru-RU" sz="1050" dirty="0" smtClean="0">
                          <a:effectLst/>
                        </a:rPr>
                        <a:t>ребёнка</a:t>
                      </a:r>
                      <a:r>
                        <a:rPr lang="ru-RU" sz="1050" dirty="0">
                          <a:effectLst/>
                        </a:rPr>
                        <a:t>, в том числе с родственниками;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избегать вопросов о прошлом и излишнего любопытства посторонних;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вовлечь ребенка в совместные занятия, прогулки;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проявить интерес к его увлечениям и придумать мероприятия, которые </a:t>
                      </a:r>
                      <a:r>
                        <a:rPr lang="ru-RU" sz="1050" dirty="0" smtClean="0">
                          <a:effectLst/>
                        </a:rPr>
                        <a:t>соответствуют возрасту.</a:t>
                      </a:r>
                      <a:endParaRPr lang="ru-RU" sz="1050" dirty="0">
                        <a:effectLst/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Изменение привычной обстановки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познакомить </a:t>
                      </a:r>
                      <a:r>
                        <a:rPr lang="ru-RU" sz="1050" dirty="0" smtClean="0">
                          <a:effectLst/>
                        </a:rPr>
                        <a:t>ребёнка </a:t>
                      </a:r>
                      <a:r>
                        <a:rPr lang="ru-RU" sz="1050" dirty="0">
                          <a:effectLst/>
                        </a:rPr>
                        <a:t>с домом (провести по всем комнатам и показать, что в них </a:t>
                      </a:r>
                      <a:r>
                        <a:rPr lang="ru-RU" sz="1050" dirty="0" smtClean="0">
                          <a:effectLst/>
                        </a:rPr>
                        <a:t>находится</a:t>
                      </a:r>
                      <a:r>
                        <a:rPr lang="ru-RU" sz="1050" dirty="0">
                          <a:effectLst/>
                        </a:rPr>
                        <a:t>);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создание собственного пространства </a:t>
                      </a:r>
                      <a:r>
                        <a:rPr lang="ru-RU" sz="1050" dirty="0" smtClean="0">
                          <a:effectLst/>
                        </a:rPr>
                        <a:t>ребёнка </a:t>
                      </a:r>
                      <a:r>
                        <a:rPr lang="ru-RU" sz="1050" dirty="0">
                          <a:effectLst/>
                        </a:rPr>
                        <a:t>(перестановка в комнате, так как хочет ребенок);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особое внимание уделить </a:t>
                      </a:r>
                      <a:r>
                        <a:rPr lang="ru-RU" sz="1050" dirty="0" smtClean="0">
                          <a:effectLst/>
                        </a:rPr>
                        <a:t>«месту</a:t>
                      </a:r>
                      <a:r>
                        <a:rPr lang="ru-RU" sz="1050" dirty="0">
                          <a:effectLst/>
                        </a:rPr>
                        <a:t>» </a:t>
                      </a:r>
                      <a:r>
                        <a:rPr lang="ru-RU" sz="1050" dirty="0" smtClean="0">
                          <a:effectLst/>
                        </a:rPr>
                        <a:t>ребёнка</a:t>
                      </a:r>
                      <a:r>
                        <a:rPr lang="ru-RU" sz="1050" dirty="0">
                          <a:effectLst/>
                        </a:rPr>
                        <a:t>. В понятие «своё место» входит место за столом</a:t>
                      </a:r>
                      <a:r>
                        <a:rPr lang="ru-RU" sz="1050" dirty="0" smtClean="0">
                          <a:effectLst/>
                        </a:rPr>
                        <a:t>, </a:t>
                      </a:r>
                      <a:r>
                        <a:rPr lang="ru-RU" sz="1050" dirty="0">
                          <a:effectLst/>
                        </a:rPr>
                        <a:t>место для его вещей</a:t>
                      </a:r>
                      <a:r>
                        <a:rPr lang="ru-RU" sz="1050" dirty="0" smtClean="0">
                          <a:effectLst/>
                        </a:rPr>
                        <a:t>, </a:t>
                      </a:r>
                      <a:r>
                        <a:rPr lang="ru-RU" sz="1050" dirty="0">
                          <a:effectLst/>
                        </a:rPr>
                        <a:t>собственная кружка, т.е. всё, что позволяет ребенку ощутить свое место в семье;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не ругать за то, что обстановка в комнате не такая, к которой вы привыкли.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Конфликтные ситуации в семье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не пытаться стать </a:t>
                      </a:r>
                      <a:r>
                        <a:rPr lang="ru-RU" sz="1050" dirty="0" smtClean="0">
                          <a:effectLst/>
                        </a:rPr>
                        <a:t>ребёнку </a:t>
                      </a:r>
                      <a:r>
                        <a:rPr lang="ru-RU" sz="1050" dirty="0">
                          <a:effectLst/>
                        </a:rPr>
                        <a:t>другом (стать с ним на равных), ему нужен </a:t>
                      </a:r>
                      <a:r>
                        <a:rPr lang="ru-RU" sz="1050" dirty="0" smtClean="0">
                          <a:effectLst/>
                        </a:rPr>
                        <a:t>взрослый, </a:t>
                      </a:r>
                      <a:r>
                        <a:rPr lang="ru-RU" sz="1050" dirty="0">
                          <a:effectLst/>
                        </a:rPr>
                        <a:t>который несет за него ответственность;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родители должны договориться друг с другом об одном стиле воспитания «Мама разрешила, а папа нет»;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проявлять уважение друг к другу;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интересоваться, что чувствует ребенок, что его беспокоит?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 smtClean="0">
                          <a:effectLst/>
                        </a:rPr>
                        <a:t>ребёнок </a:t>
                      </a:r>
                      <a:r>
                        <a:rPr lang="ru-RU" sz="1050" dirty="0">
                          <a:effectLst/>
                        </a:rPr>
                        <a:t>ждет от вас безусловной любви вне зависимости от того, хорошим или плохим выглядит в глазах.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Изменение распорядка дня и правил пребывания в доме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постепенно прививайте </a:t>
                      </a:r>
                      <a:r>
                        <a:rPr lang="ru-RU" sz="1050" dirty="0" smtClean="0">
                          <a:effectLst/>
                        </a:rPr>
                        <a:t>ребёнку </a:t>
                      </a:r>
                      <a:r>
                        <a:rPr lang="ru-RU" sz="1050" dirty="0">
                          <a:effectLst/>
                        </a:rPr>
                        <a:t>правила и распорядок дня, без требования выполнить их немедленно;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если </a:t>
                      </a:r>
                      <a:r>
                        <a:rPr lang="ru-RU" sz="1050" dirty="0" smtClean="0">
                          <a:effectLst/>
                        </a:rPr>
                        <a:t>ребёнок </a:t>
                      </a:r>
                      <a:r>
                        <a:rPr lang="ru-RU" sz="1050" dirty="0">
                          <a:effectLst/>
                        </a:rPr>
                        <a:t>маленький, то желательно продемонстрировать правила в игре, где в качестве членов семьи «выступают» игрушки;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с подростком необходимо обсудить разумность правил, договориться о возможной совместной коррекции </a:t>
                      </a:r>
                      <a:r>
                        <a:rPr lang="ru-RU" sz="1050" dirty="0" smtClean="0">
                          <a:effectLst/>
                        </a:rPr>
                        <a:t>требований, </a:t>
                      </a:r>
                      <a:r>
                        <a:rPr lang="ru-RU" sz="1050" dirty="0">
                          <a:effectLst/>
                        </a:rPr>
                        <a:t>заключить контракт об их выполнении;</a:t>
                      </a:r>
                    </a:p>
                    <a:p>
                      <a:pPr marL="3429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50" dirty="0">
                          <a:effectLst/>
                        </a:rPr>
                        <a:t>личный пример соблюдения устанавливаемых правил и режима дня.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0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653</Words>
  <Application>Microsoft Office PowerPoint</Application>
  <PresentationFormat>Произвольный</PresentationFormat>
  <Paragraphs>93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АДАПТАЦИЯ В ЗАМЕЩАЮЩЕЙ СЕМЬЕ:   СПОСОБЫ СЕМЕЙНОГО РЕАГИРОВАНИЯ</vt:lpstr>
      <vt:lpstr>Адаптация ребенка в замещающей семье –   это процесс включения ребенка в семейную систему, принятие им предписанной роли, формирование норм и правил, новой привязанности, налаживание эффективных форм общения и сотрудничества. Адаптация проходит в несколько этапов и может занять от нескольких месяцев до нескольких лет. Важно понимать, что кризис неизбежен, но пройдя через него, семья достигает стабильности и ресурсности.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Srb4</cp:lastModifiedBy>
  <cp:revision>44</cp:revision>
  <dcterms:created xsi:type="dcterms:W3CDTF">2014-11-21T11:00:06Z</dcterms:created>
  <dcterms:modified xsi:type="dcterms:W3CDTF">2024-11-12T12:14:17Z</dcterms:modified>
</cp:coreProperties>
</file>