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6859588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1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AFA"/>
    <a:srgbClr val="FF00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2034" y="90"/>
      </p:cViewPr>
      <p:guideLst>
        <p:guide orient="horz" pos="2160"/>
        <p:guide pos="21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449" y="1122363"/>
            <a:ext cx="5144691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449" y="3602038"/>
            <a:ext cx="5144691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74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0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681670" y="365125"/>
            <a:ext cx="1109324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53698" y="365125"/>
            <a:ext cx="3242227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07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265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024" y="1709740"/>
            <a:ext cx="5916395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024" y="4589465"/>
            <a:ext cx="5916395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5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53697" y="1825625"/>
            <a:ext cx="2175776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15218" y="1825625"/>
            <a:ext cx="2175776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08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490" y="365127"/>
            <a:ext cx="591639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2491" y="1681163"/>
            <a:ext cx="290192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491" y="2505075"/>
            <a:ext cx="290192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72667" y="1681163"/>
            <a:ext cx="291621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72667" y="2505075"/>
            <a:ext cx="291621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00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35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92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490" y="457200"/>
            <a:ext cx="2212396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6219" y="987427"/>
            <a:ext cx="3472666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490" y="2057400"/>
            <a:ext cx="2212396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01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490" y="457200"/>
            <a:ext cx="2212396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16219" y="987427"/>
            <a:ext cx="3472666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490" y="2057400"/>
            <a:ext cx="2212396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14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597" y="365127"/>
            <a:ext cx="591639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1597" y="1825625"/>
            <a:ext cx="591639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71597" y="6356352"/>
            <a:ext cx="15434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BB889-9D34-4BBB-8EBF-7B432ADE08F0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72239" y="6356352"/>
            <a:ext cx="23151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844584" y="6356352"/>
            <a:ext cx="15434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95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18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685958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9588" cy="6858000"/>
          </a:xfrm>
          <a:prstGeom prst="rect">
            <a:avLst/>
          </a:prstGeom>
        </p:spPr>
      </p:pic>
      <p:sp>
        <p:nvSpPr>
          <p:cNvPr id="11" name="Овал 10"/>
          <p:cNvSpPr/>
          <p:nvPr/>
        </p:nvSpPr>
        <p:spPr>
          <a:xfrm>
            <a:off x="1680545" y="1019735"/>
            <a:ext cx="3674840" cy="4818530"/>
          </a:xfrm>
          <a:prstGeom prst="ellipse">
            <a:avLst/>
          </a:prstGeom>
          <a:solidFill>
            <a:srgbClr val="FAFAFA">
              <a:alpha val="91000"/>
            </a:srgb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91751" y="2221299"/>
            <a:ext cx="4476086" cy="2003890"/>
          </a:xfrm>
        </p:spPr>
        <p:txBody>
          <a:bodyPr>
            <a:noAutofit/>
          </a:bodyPr>
          <a:lstStyle/>
          <a:p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АДАПТАЦИЯ В ЗАМЕЩАЮЩЕЙ СЕМЬЕ</a:t>
            </a:r>
            <a:r>
              <a:rPr lang="ru-RU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:</a:t>
            </a:r>
            <a:br>
              <a:rPr lang="ru-RU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br>
              <a:rPr lang="ru-RU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СПОСОБЫ </a:t>
            </a:r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СЕМЕЙНОГО РЕАГИРОВАНИЯ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026782" y="5490190"/>
            <a:ext cx="5144691" cy="696149"/>
          </a:xfrm>
        </p:spPr>
        <p:txBody>
          <a:bodyPr>
            <a:normAutofit/>
          </a:bodyPr>
          <a:lstStyle/>
          <a:p>
            <a:r>
              <a:rPr lang="ru-RU" sz="1400" b="1" smtClean="0"/>
              <a:t>ТОГБУ </a:t>
            </a:r>
            <a:r>
              <a:rPr lang="ru-RU" sz="1400" b="1" dirty="0" smtClean="0"/>
              <a:t>Центр «Ради будущего»</a:t>
            </a:r>
          </a:p>
          <a:p>
            <a:r>
              <a:rPr lang="ru-RU" sz="1400" b="1" dirty="0" smtClean="0"/>
              <a:t>2024 год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169383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218" y="1132108"/>
            <a:ext cx="5916395" cy="898895"/>
          </a:xfrm>
        </p:spPr>
        <p:txBody>
          <a:bodyPr>
            <a:noAutofit/>
          </a:bodyPr>
          <a:lstStyle/>
          <a:p>
            <a:pPr algn="ctr"/>
            <a:r>
              <a:rPr lang="ru-RU" sz="1800" dirty="0">
                <a:latin typeface="+mn-lt"/>
              </a:rPr>
              <a:t>Адаптация ребенка в замещающей семье </a:t>
            </a:r>
            <a:r>
              <a:rPr lang="ru-RU" sz="1400" dirty="0">
                <a:latin typeface="+mn-lt"/>
              </a:rPr>
              <a:t>– </a:t>
            </a:r>
            <a:r>
              <a:rPr lang="ru-RU" sz="1400" dirty="0" smtClean="0">
                <a:latin typeface="+mn-lt"/>
              </a:rPr>
              <a:t/>
            </a:r>
            <a:br>
              <a:rPr lang="ru-RU" sz="1400" dirty="0" smtClean="0">
                <a:latin typeface="+mn-lt"/>
              </a:rPr>
            </a:br>
            <a:r>
              <a:rPr lang="ru-RU" sz="1400" dirty="0">
                <a:latin typeface="+mn-lt"/>
              </a:rPr>
              <a:t/>
            </a:r>
            <a:br>
              <a:rPr lang="ru-RU" sz="1400" dirty="0">
                <a:latin typeface="+mn-lt"/>
              </a:rPr>
            </a:br>
            <a:r>
              <a:rPr lang="ru-RU" sz="1400" b="1" i="1" dirty="0" smtClean="0">
                <a:latin typeface="+mn-lt"/>
              </a:rPr>
              <a:t>это </a:t>
            </a:r>
            <a:r>
              <a:rPr lang="ru-RU" sz="1400" b="1" i="1" dirty="0">
                <a:latin typeface="+mn-lt"/>
              </a:rPr>
              <a:t>процесс включения ребенка в семейную систему, принятие им предписанной роли, </a:t>
            </a:r>
            <a:r>
              <a:rPr lang="ru-RU" sz="1400" b="1" i="1" dirty="0" smtClean="0">
                <a:latin typeface="+mn-lt"/>
              </a:rPr>
              <a:t>формирование норм </a:t>
            </a:r>
            <a:r>
              <a:rPr lang="ru-RU" sz="1400" b="1" i="1" dirty="0">
                <a:latin typeface="+mn-lt"/>
              </a:rPr>
              <a:t>и правил, </a:t>
            </a:r>
            <a:r>
              <a:rPr lang="ru-RU" sz="1400" b="1" i="1" dirty="0" smtClean="0">
                <a:latin typeface="+mn-lt"/>
              </a:rPr>
              <a:t>новой привязанности, налаживание </a:t>
            </a:r>
            <a:r>
              <a:rPr lang="ru-RU" sz="1400" b="1" i="1" dirty="0">
                <a:latin typeface="+mn-lt"/>
              </a:rPr>
              <a:t>эффективных форм общения и сотрудничества. Адаптация проходит в несколько этапов и может занять </a:t>
            </a:r>
            <a:r>
              <a:rPr lang="ru-RU" sz="1400" b="1" i="1" dirty="0" smtClean="0">
                <a:latin typeface="+mn-lt"/>
              </a:rPr>
              <a:t>от нескольких месяцев до нескольких </a:t>
            </a:r>
            <a:r>
              <a:rPr lang="ru-RU" sz="1400" b="1" i="1" dirty="0">
                <a:latin typeface="+mn-lt"/>
              </a:rPr>
              <a:t>лет. Важно понимать, что </a:t>
            </a:r>
            <a:r>
              <a:rPr lang="ru-RU" sz="1400" b="1" i="1" dirty="0" smtClean="0">
                <a:latin typeface="+mn-lt"/>
              </a:rPr>
              <a:t>кризис неизбежен</a:t>
            </a:r>
            <a:r>
              <a:rPr lang="ru-RU" sz="1400" b="1" i="1" dirty="0">
                <a:latin typeface="+mn-lt"/>
              </a:rPr>
              <a:t>, но </a:t>
            </a:r>
            <a:r>
              <a:rPr lang="ru-RU" sz="1400" b="1" i="1" dirty="0" smtClean="0">
                <a:latin typeface="+mn-lt"/>
              </a:rPr>
              <a:t>пройдя через него, семья достигает </a:t>
            </a:r>
            <a:r>
              <a:rPr lang="ru-RU" sz="1400" b="1" i="1" dirty="0">
                <a:latin typeface="+mn-lt"/>
              </a:rPr>
              <a:t>стабильности и ресурсности.</a:t>
            </a:r>
          </a:p>
        </p:txBody>
      </p:sp>
      <p:grpSp>
        <p:nvGrpSpPr>
          <p:cNvPr id="500" name="Group 95"/>
          <p:cNvGrpSpPr>
            <a:grpSpLocks/>
          </p:cNvGrpSpPr>
          <p:nvPr/>
        </p:nvGrpSpPr>
        <p:grpSpPr bwMode="auto">
          <a:xfrm>
            <a:off x="1126067" y="2998023"/>
            <a:ext cx="1793110" cy="2860953"/>
            <a:chOff x="720" y="1299"/>
            <a:chExt cx="1367" cy="2539"/>
          </a:xfrm>
        </p:grpSpPr>
        <p:sp>
          <p:nvSpPr>
            <p:cNvPr id="501" name="AutoShape 52"/>
            <p:cNvSpPr>
              <a:spLocks noChangeArrowheads="1"/>
            </p:cNvSpPr>
            <p:nvPr/>
          </p:nvSpPr>
          <p:spPr bwMode="gray">
            <a:xfrm>
              <a:off x="720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4E91D4"/>
                </a:gs>
                <a:gs pos="100000">
                  <a:srgbClr val="3477A4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" name="AutoShape 53"/>
            <p:cNvSpPr>
              <a:spLocks noChangeArrowheads="1"/>
            </p:cNvSpPr>
            <p:nvPr/>
          </p:nvSpPr>
          <p:spPr bwMode="gray">
            <a:xfrm>
              <a:off x="741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3CA1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3" name="AutoShape 54"/>
            <p:cNvSpPr>
              <a:spLocks noChangeArrowheads="1"/>
            </p:cNvSpPr>
            <p:nvPr/>
          </p:nvSpPr>
          <p:spPr bwMode="gray">
            <a:xfrm>
              <a:off x="752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alpha val="0"/>
                  </a:srgbClr>
                </a:gs>
                <a:gs pos="100000">
                  <a:srgbClr val="3CA1E6">
                    <a:gamma/>
                    <a:tint val="51373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4" name="AutoShape 55"/>
            <p:cNvSpPr>
              <a:spLocks noChangeArrowheads="1"/>
            </p:cNvSpPr>
            <p:nvPr/>
          </p:nvSpPr>
          <p:spPr bwMode="gray">
            <a:xfrm>
              <a:off x="752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gamma/>
                    <a:tint val="33333"/>
                    <a:invGamma/>
                  </a:srgbClr>
                </a:gs>
                <a:gs pos="100000">
                  <a:srgbClr val="3CA1E6"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5" name="AutoShape 56"/>
            <p:cNvSpPr>
              <a:spLocks noChangeArrowheads="1"/>
            </p:cNvSpPr>
            <p:nvPr/>
          </p:nvSpPr>
          <p:spPr bwMode="gray">
            <a:xfrm>
              <a:off x="724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B2B2B2"/>
                </a:gs>
                <a:gs pos="100000">
                  <a:srgbClr val="B2B2B2">
                    <a:gamma/>
                    <a:tint val="0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6" name="AutoShape 57"/>
            <p:cNvSpPr>
              <a:spLocks noChangeArrowheads="1"/>
            </p:cNvSpPr>
            <p:nvPr/>
          </p:nvSpPr>
          <p:spPr bwMode="gray">
            <a:xfrm>
              <a:off x="752" y="3305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DDDDDD"/>
                </a:gs>
                <a:gs pos="100000">
                  <a:srgbClr val="DDDDDD">
                    <a:gamma/>
                    <a:tint val="0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507" name="Group 58"/>
            <p:cNvGrpSpPr>
              <a:grpSpLocks/>
            </p:cNvGrpSpPr>
            <p:nvPr/>
          </p:nvGrpSpPr>
          <p:grpSpPr bwMode="auto">
            <a:xfrm>
              <a:off x="1189" y="1299"/>
              <a:ext cx="405" cy="392"/>
              <a:chOff x="1289" y="587"/>
              <a:chExt cx="668" cy="647"/>
            </a:xfrm>
          </p:grpSpPr>
          <p:sp>
            <p:nvSpPr>
              <p:cNvPr id="510" name="Oval 59"/>
              <p:cNvSpPr>
                <a:spLocks noChangeArrowheads="1"/>
              </p:cNvSpPr>
              <p:nvPr/>
            </p:nvSpPr>
            <p:spPr bwMode="gray">
              <a:xfrm>
                <a:off x="1289" y="646"/>
                <a:ext cx="668" cy="540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511" name="Oval 60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512" name="Oval 61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513" name="Oval 62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514" name="Oval 63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  <p:sp>
          <p:nvSpPr>
            <p:cNvPr id="508" name="Text Box 64"/>
            <p:cNvSpPr txBox="1">
              <a:spLocks noChangeArrowheads="1"/>
            </p:cNvSpPr>
            <p:nvPr/>
          </p:nvSpPr>
          <p:spPr bwMode="gray">
            <a:xfrm>
              <a:off x="1276" y="1354"/>
              <a:ext cx="28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509" name="Text Box 65"/>
            <p:cNvSpPr txBox="1">
              <a:spLocks noChangeArrowheads="1"/>
            </p:cNvSpPr>
            <p:nvPr/>
          </p:nvSpPr>
          <p:spPr bwMode="gray">
            <a:xfrm>
              <a:off x="768" y="1776"/>
              <a:ext cx="1296" cy="5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sz="105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ЗНАКОМСТВО </a:t>
              </a:r>
            </a:p>
            <a:p>
              <a:pPr algn="ctr"/>
              <a:r>
                <a:rPr lang="ru-RU" sz="105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или</a:t>
              </a:r>
              <a:endParaRPr lang="ru-RU" sz="1050" dirty="0">
                <a:solidFill>
                  <a:srgbClr val="000000"/>
                </a:solidFill>
                <a:latin typeface="Verdana" panose="020B0604030504040204" pitchFamily="34" charset="0"/>
              </a:endParaRPr>
            </a:p>
            <a:p>
              <a:pPr algn="ctr"/>
              <a:r>
                <a:rPr lang="ru-RU" sz="1050" dirty="0">
                  <a:solidFill>
                    <a:srgbClr val="000000"/>
                  </a:solidFill>
                  <a:latin typeface="Verdana" panose="020B0604030504040204" pitchFamily="34" charset="0"/>
                </a:rPr>
                <a:t> «МЕДОВЫЙ МЕСЯЦ»</a:t>
              </a:r>
            </a:p>
          </p:txBody>
        </p:sp>
      </p:grpSp>
      <p:grpSp>
        <p:nvGrpSpPr>
          <p:cNvPr id="515" name="Group 96"/>
          <p:cNvGrpSpPr>
            <a:grpSpLocks/>
          </p:cNvGrpSpPr>
          <p:nvPr/>
        </p:nvGrpSpPr>
        <p:grpSpPr bwMode="auto">
          <a:xfrm>
            <a:off x="3053747" y="2998023"/>
            <a:ext cx="1635107" cy="2860953"/>
            <a:chOff x="2200" y="1299"/>
            <a:chExt cx="1373" cy="2539"/>
          </a:xfrm>
        </p:grpSpPr>
        <p:sp>
          <p:nvSpPr>
            <p:cNvPr id="516" name="AutoShape 67"/>
            <p:cNvSpPr>
              <a:spLocks noChangeArrowheads="1"/>
            </p:cNvSpPr>
            <p:nvPr/>
          </p:nvSpPr>
          <p:spPr bwMode="gray">
            <a:xfrm>
              <a:off x="2208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66AF35"/>
                </a:gs>
                <a:gs pos="100000">
                  <a:srgbClr val="588D3D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7" name="AutoShape 68"/>
            <p:cNvSpPr>
              <a:spLocks noChangeArrowheads="1"/>
            </p:cNvSpPr>
            <p:nvPr/>
          </p:nvSpPr>
          <p:spPr bwMode="gray">
            <a:xfrm>
              <a:off x="2229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99D84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8" name="AutoShape 69"/>
            <p:cNvSpPr>
              <a:spLocks noChangeArrowheads="1"/>
            </p:cNvSpPr>
            <p:nvPr/>
          </p:nvSpPr>
          <p:spPr bwMode="gray">
            <a:xfrm>
              <a:off x="2240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99D844"/>
                </a:gs>
                <a:gs pos="100000">
                  <a:srgbClr val="99D844">
                    <a:gamma/>
                    <a:tint val="54510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9" name="AutoShape 70"/>
            <p:cNvSpPr>
              <a:spLocks noChangeArrowheads="1"/>
            </p:cNvSpPr>
            <p:nvPr/>
          </p:nvSpPr>
          <p:spPr bwMode="gray">
            <a:xfrm>
              <a:off x="2240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99D844">
                    <a:gamma/>
                    <a:tint val="33333"/>
                    <a:invGamma/>
                  </a:srgbClr>
                </a:gs>
                <a:gs pos="100000">
                  <a:srgbClr val="99D844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20" name="Oval 71"/>
            <p:cNvSpPr>
              <a:spLocks noChangeArrowheads="1"/>
            </p:cNvSpPr>
            <p:nvPr/>
          </p:nvSpPr>
          <p:spPr bwMode="gray">
            <a:xfrm>
              <a:off x="2677" y="1335"/>
              <a:ext cx="405" cy="32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521" name="Oval 72"/>
            <p:cNvSpPr>
              <a:spLocks noChangeArrowheads="1"/>
            </p:cNvSpPr>
            <p:nvPr/>
          </p:nvSpPr>
          <p:spPr bwMode="gray">
            <a:xfrm>
              <a:off x="2681" y="1299"/>
              <a:ext cx="392" cy="39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522" name="Oval 73"/>
            <p:cNvSpPr>
              <a:spLocks noChangeArrowheads="1"/>
            </p:cNvSpPr>
            <p:nvPr/>
          </p:nvSpPr>
          <p:spPr bwMode="gray">
            <a:xfrm>
              <a:off x="2686" y="1301"/>
              <a:ext cx="383" cy="383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523" name="Oval 74"/>
            <p:cNvSpPr>
              <a:spLocks noChangeArrowheads="1"/>
            </p:cNvSpPr>
            <p:nvPr/>
          </p:nvSpPr>
          <p:spPr bwMode="gray">
            <a:xfrm>
              <a:off x="2690" y="1305"/>
              <a:ext cx="364" cy="35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524" name="Oval 75"/>
            <p:cNvSpPr>
              <a:spLocks noChangeArrowheads="1"/>
            </p:cNvSpPr>
            <p:nvPr/>
          </p:nvSpPr>
          <p:spPr bwMode="gray">
            <a:xfrm>
              <a:off x="2712" y="1315"/>
              <a:ext cx="323" cy="29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525" name="Text Box 76"/>
            <p:cNvSpPr txBox="1">
              <a:spLocks noChangeArrowheads="1"/>
            </p:cNvSpPr>
            <p:nvPr/>
          </p:nvSpPr>
          <p:spPr bwMode="gray">
            <a:xfrm>
              <a:off x="2764" y="1354"/>
              <a:ext cx="28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526" name="Text Box 77"/>
            <p:cNvSpPr txBox="1">
              <a:spLocks noChangeArrowheads="1"/>
            </p:cNvSpPr>
            <p:nvPr/>
          </p:nvSpPr>
          <p:spPr bwMode="gray">
            <a:xfrm>
              <a:off x="2200" y="1776"/>
              <a:ext cx="1352" cy="6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ru-RU" sz="1050" dirty="0">
                  <a:solidFill>
                    <a:srgbClr val="000000"/>
                  </a:solidFill>
                  <a:latin typeface="Verdana" panose="020B0604030504040204" pitchFamily="34" charset="0"/>
                </a:rPr>
                <a:t>ВОЗВРАТ В ПРОШЛОЕ </a:t>
              </a:r>
              <a:endParaRPr lang="ru-RU" sz="1050" dirty="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  <a:p>
              <a:pPr algn="ctr"/>
              <a:r>
                <a:rPr lang="ru-RU" sz="105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или </a:t>
              </a:r>
            </a:p>
            <a:p>
              <a:pPr algn="ctr"/>
              <a:r>
                <a:rPr lang="ru-RU" sz="105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«</a:t>
              </a:r>
              <a:r>
                <a:rPr lang="ru-RU" sz="1050" dirty="0">
                  <a:solidFill>
                    <a:srgbClr val="000000"/>
                  </a:solidFill>
                  <a:latin typeface="Verdana" panose="020B0604030504040204" pitchFamily="34" charset="0"/>
                </a:rPr>
                <a:t>РЕГРЕССИЯ»</a:t>
              </a:r>
              <a:endParaRPr lang="en-US" sz="1050" dirty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527" name="AutoShape 78"/>
            <p:cNvSpPr>
              <a:spLocks noChangeArrowheads="1"/>
            </p:cNvSpPr>
            <p:nvPr/>
          </p:nvSpPr>
          <p:spPr bwMode="gray">
            <a:xfrm>
              <a:off x="2210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B2B2B2"/>
                </a:gs>
                <a:gs pos="100000">
                  <a:srgbClr val="B2B2B2">
                    <a:gamma/>
                    <a:tint val="0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28" name="AutoShape 79"/>
            <p:cNvSpPr>
              <a:spLocks noChangeArrowheads="1"/>
            </p:cNvSpPr>
            <p:nvPr/>
          </p:nvSpPr>
          <p:spPr bwMode="gray">
            <a:xfrm>
              <a:off x="2238" y="3305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DDDDDD"/>
                </a:gs>
                <a:gs pos="100000">
                  <a:srgbClr val="DDDDDD">
                    <a:gamma/>
                    <a:tint val="0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529" name="Group 97"/>
          <p:cNvGrpSpPr>
            <a:grpSpLocks/>
          </p:cNvGrpSpPr>
          <p:nvPr/>
        </p:nvGrpSpPr>
        <p:grpSpPr bwMode="auto">
          <a:xfrm>
            <a:off x="4830571" y="2998023"/>
            <a:ext cx="1764961" cy="2860953"/>
            <a:chOff x="3692" y="1299"/>
            <a:chExt cx="1367" cy="2539"/>
          </a:xfrm>
        </p:grpSpPr>
        <p:sp>
          <p:nvSpPr>
            <p:cNvPr id="530" name="AutoShape 81"/>
            <p:cNvSpPr>
              <a:spLocks noChangeArrowheads="1"/>
            </p:cNvSpPr>
            <p:nvPr/>
          </p:nvSpPr>
          <p:spPr bwMode="gray">
            <a:xfrm>
              <a:off x="3696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C16237"/>
                </a:gs>
                <a:gs pos="100000">
                  <a:srgbClr val="AB4E47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1" name="AutoShape 82"/>
            <p:cNvSpPr>
              <a:spLocks noChangeArrowheads="1"/>
            </p:cNvSpPr>
            <p:nvPr/>
          </p:nvSpPr>
          <p:spPr bwMode="gray">
            <a:xfrm>
              <a:off x="3717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E98B6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" name="AutoShape 83"/>
            <p:cNvSpPr>
              <a:spLocks noChangeArrowheads="1"/>
            </p:cNvSpPr>
            <p:nvPr/>
          </p:nvSpPr>
          <p:spPr bwMode="gray">
            <a:xfrm>
              <a:off x="3728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8B65"/>
                </a:gs>
                <a:gs pos="100000">
                  <a:srgbClr val="E98B65">
                    <a:gamma/>
                    <a:tint val="57647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3" name="AutoShape 84"/>
            <p:cNvSpPr>
              <a:spLocks noChangeArrowheads="1"/>
            </p:cNvSpPr>
            <p:nvPr/>
          </p:nvSpPr>
          <p:spPr bwMode="gray">
            <a:xfrm>
              <a:off x="3728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8B65">
                    <a:gamma/>
                    <a:tint val="33333"/>
                    <a:invGamma/>
                  </a:srgbClr>
                </a:gs>
                <a:gs pos="100000">
                  <a:srgbClr val="E98B65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534" name="Group 85"/>
            <p:cNvGrpSpPr>
              <a:grpSpLocks/>
            </p:cNvGrpSpPr>
            <p:nvPr/>
          </p:nvGrpSpPr>
          <p:grpSpPr bwMode="auto">
            <a:xfrm>
              <a:off x="4165" y="1299"/>
              <a:ext cx="405" cy="392"/>
              <a:chOff x="1289" y="587"/>
              <a:chExt cx="668" cy="647"/>
            </a:xfrm>
          </p:grpSpPr>
          <p:sp>
            <p:nvSpPr>
              <p:cNvPr id="539" name="Oval 86"/>
              <p:cNvSpPr>
                <a:spLocks noChangeArrowheads="1"/>
              </p:cNvSpPr>
              <p:nvPr/>
            </p:nvSpPr>
            <p:spPr bwMode="gray">
              <a:xfrm>
                <a:off x="1289" y="646"/>
                <a:ext cx="668" cy="540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540" name="Oval 87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541" name="Oval 88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542" name="Oval 89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543" name="Oval 90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  <p:sp>
          <p:nvSpPr>
            <p:cNvPr id="535" name="Text Box 91"/>
            <p:cNvSpPr txBox="1">
              <a:spLocks noChangeArrowheads="1"/>
            </p:cNvSpPr>
            <p:nvPr/>
          </p:nvSpPr>
          <p:spPr bwMode="gray">
            <a:xfrm>
              <a:off x="4252" y="1354"/>
              <a:ext cx="28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536" name="Text Box 92"/>
            <p:cNvSpPr txBox="1">
              <a:spLocks noChangeArrowheads="1"/>
            </p:cNvSpPr>
            <p:nvPr/>
          </p:nvSpPr>
          <p:spPr bwMode="gray">
            <a:xfrm>
              <a:off x="3744" y="1776"/>
              <a:ext cx="1296" cy="6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sz="105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ПРИВЫКАНИЕ</a:t>
              </a:r>
              <a:endParaRPr lang="ru-RU" sz="1050" dirty="0">
                <a:solidFill>
                  <a:srgbClr val="000000"/>
                </a:solidFill>
                <a:latin typeface="Verdana" panose="020B0604030504040204" pitchFamily="34" charset="0"/>
              </a:endParaRPr>
            </a:p>
            <a:p>
              <a:pPr algn="ctr"/>
              <a:r>
                <a:rPr lang="ru-RU" sz="1050" dirty="0">
                  <a:solidFill>
                    <a:srgbClr val="000000"/>
                  </a:solidFill>
                  <a:latin typeface="Verdana" panose="020B0604030504040204" pitchFamily="34" charset="0"/>
                </a:rPr>
                <a:t> </a:t>
              </a:r>
              <a:r>
                <a:rPr lang="ru-RU" sz="105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или </a:t>
              </a:r>
            </a:p>
            <a:p>
              <a:pPr algn="ctr"/>
              <a:r>
                <a:rPr lang="ru-RU" sz="105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«</a:t>
              </a:r>
              <a:r>
                <a:rPr lang="ru-RU" sz="1050" dirty="0">
                  <a:solidFill>
                    <a:srgbClr val="000000"/>
                  </a:solidFill>
                  <a:latin typeface="Verdana" panose="020B0604030504040204" pitchFamily="34" charset="0"/>
                </a:rPr>
                <a:t>МЕДЛЕННОЕ ВОССТАНОВЛЕНИЕ</a:t>
              </a:r>
              <a:r>
                <a:rPr lang="ru-RU" sz="105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»</a:t>
              </a:r>
              <a:endParaRPr lang="ru-RU" sz="1050" dirty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537" name="AutoShape 93"/>
            <p:cNvSpPr>
              <a:spLocks noChangeArrowheads="1"/>
            </p:cNvSpPr>
            <p:nvPr/>
          </p:nvSpPr>
          <p:spPr bwMode="gray">
            <a:xfrm>
              <a:off x="3692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B2B2B2"/>
                </a:gs>
                <a:gs pos="100000">
                  <a:srgbClr val="B2B2B2">
                    <a:gamma/>
                    <a:tint val="0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8" name="AutoShape 94"/>
            <p:cNvSpPr>
              <a:spLocks noChangeArrowheads="1"/>
            </p:cNvSpPr>
            <p:nvPr/>
          </p:nvSpPr>
          <p:spPr bwMode="gray">
            <a:xfrm>
              <a:off x="3720" y="3305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DDDDDD"/>
                </a:gs>
                <a:gs pos="100000">
                  <a:srgbClr val="DDDDDD">
                    <a:gamma/>
                    <a:tint val="0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72425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124024"/>
              </p:ext>
            </p:extLst>
          </p:nvPr>
        </p:nvGraphicFramePr>
        <p:xfrm>
          <a:off x="562413" y="1464845"/>
          <a:ext cx="5863961" cy="297942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466977"/>
                <a:gridCol w="1481786"/>
                <a:gridCol w="1500048"/>
                <a:gridCol w="1415150"/>
              </a:tblGrid>
              <a:tr h="1287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Характерные признаки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7" marR="53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Когда наступает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7" marR="53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Причины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7" marR="53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Что делать родителям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7" marR="53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96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000" b="0" dirty="0">
                          <a:effectLst/>
                        </a:rPr>
                        <a:t>опережающая привязанность родителей и детей друг к другу;</a:t>
                      </a:r>
                    </a:p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000" b="0" dirty="0" smtClean="0">
                          <a:effectLst/>
                        </a:rPr>
                        <a:t>ребёнок </a:t>
                      </a:r>
                      <a:r>
                        <a:rPr lang="ru-RU" sz="1000" b="0" dirty="0">
                          <a:effectLst/>
                        </a:rPr>
                        <a:t>с удовольствием выполняет все то, что предлагают взрослые; </a:t>
                      </a:r>
                    </a:p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000" b="0" dirty="0">
                          <a:effectLst/>
                        </a:rPr>
                        <a:t>сразу же начинают называть взрослых мамой и папой; </a:t>
                      </a:r>
                    </a:p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000" b="0" dirty="0" smtClean="0">
                          <a:effectLst/>
                        </a:rPr>
                        <a:t>ребёнок </a:t>
                      </a:r>
                      <a:r>
                        <a:rPr lang="ru-RU" sz="1000" b="0" dirty="0">
                          <a:effectLst/>
                        </a:rPr>
                        <a:t>находится в лихорадочно-возбужденном состоянии (суетлив, непоседлив).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7" marR="53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Сразу после появления в семье </a:t>
                      </a:r>
                      <a:r>
                        <a:rPr lang="ru-RU" sz="1000" dirty="0" smtClean="0">
                          <a:effectLst/>
                        </a:rPr>
                        <a:t>ребёнка</a:t>
                      </a:r>
                      <a:r>
                        <a:rPr lang="ru-RU" sz="1000" dirty="0">
                          <a:effectLst/>
                        </a:rPr>
                        <a:t>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7" marR="53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Ребёнок </a:t>
                      </a:r>
                      <a:r>
                        <a:rPr lang="ru-RU" sz="1000" dirty="0">
                          <a:effectLst/>
                        </a:rPr>
                        <a:t>испытывает множество новых переживаний и старается полюбить родителей.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7" marR="53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 данном этапе приёмному ребёнку не до конца ясна его роль и положение в приёмной семье, что вызывает повышенное чувство тревоги. </a:t>
                      </a:r>
                      <a:endParaRPr lang="ru-RU" sz="10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В </a:t>
                      </a:r>
                      <a:r>
                        <a:rPr lang="ru-RU" sz="1000" dirty="0">
                          <a:effectLst/>
                        </a:rPr>
                        <a:t>этой ситуации взрослому нужно </a:t>
                      </a:r>
                      <a:r>
                        <a:rPr lang="ru-RU" sz="1000" dirty="0" smtClean="0">
                          <a:effectLst/>
                        </a:rPr>
                        <a:t>пробовать говорить о будущем (о прошлом, если ему это требуется),</a:t>
                      </a:r>
                      <a:r>
                        <a:rPr lang="ru-RU" sz="1000" baseline="0" dirty="0" smtClean="0">
                          <a:effectLst/>
                        </a:rPr>
                        <a:t> </a:t>
                      </a:r>
                      <a:r>
                        <a:rPr lang="ru-RU" sz="1000" dirty="0" smtClean="0">
                          <a:effectLst/>
                        </a:rPr>
                        <a:t>укреплять </a:t>
                      </a:r>
                      <a:r>
                        <a:rPr lang="ru-RU" sz="1000" dirty="0">
                          <a:effectLst/>
                        </a:rPr>
                        <a:t>контакты с ребёнком, не требуя </a:t>
                      </a:r>
                      <a:r>
                        <a:rPr lang="ru-RU" sz="1000" dirty="0" smtClean="0">
                          <a:effectLst/>
                        </a:rPr>
                        <a:t>благодарности</a:t>
                      </a:r>
                      <a:r>
                        <a:rPr lang="ru-RU" sz="1000" dirty="0">
                          <a:effectLst/>
                        </a:rPr>
                        <a:t>.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7" marR="53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AutoShape 53"/>
          <p:cNvSpPr>
            <a:spLocks noChangeArrowheads="1"/>
          </p:cNvSpPr>
          <p:nvPr/>
        </p:nvSpPr>
        <p:spPr bwMode="gray">
          <a:xfrm>
            <a:off x="587987" y="526171"/>
            <a:ext cx="5948280" cy="478501"/>
          </a:xfrm>
          <a:prstGeom prst="roundRect">
            <a:avLst>
              <a:gd name="adj" fmla="val 16667"/>
            </a:avLst>
          </a:prstGeom>
          <a:solidFill>
            <a:srgbClr val="3CA1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Oval 60"/>
          <p:cNvSpPr>
            <a:spLocks noChangeArrowheads="1"/>
          </p:cNvSpPr>
          <p:nvPr/>
        </p:nvSpPr>
        <p:spPr bwMode="gray">
          <a:xfrm>
            <a:off x="634380" y="530312"/>
            <a:ext cx="466651" cy="441707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46275"/>
                  <a:invGamma/>
                </a:srgbClr>
              </a:gs>
              <a:gs pos="100000">
                <a:srgbClr val="D6E1E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anchor="ctr"/>
          <a:lstStyle/>
          <a:p>
            <a:endParaRPr lang="ru-RU" dirty="0"/>
          </a:p>
        </p:txBody>
      </p:sp>
      <p:sp>
        <p:nvSpPr>
          <p:cNvPr id="17" name="Oval 63"/>
          <p:cNvSpPr>
            <a:spLocks noChangeArrowheads="1"/>
          </p:cNvSpPr>
          <p:nvPr/>
        </p:nvSpPr>
        <p:spPr bwMode="gray">
          <a:xfrm>
            <a:off x="675193" y="587658"/>
            <a:ext cx="385023" cy="327013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tint val="0"/>
                  <a:invGamma/>
                </a:srgbClr>
              </a:gs>
              <a:gs pos="100000">
                <a:srgbClr val="D6E1E2">
                  <a:alpha val="3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12" name="Text Box 65"/>
          <p:cNvSpPr txBox="1">
            <a:spLocks noChangeArrowheads="1"/>
          </p:cNvSpPr>
          <p:nvPr/>
        </p:nvSpPr>
        <p:spPr bwMode="gray">
          <a:xfrm>
            <a:off x="1199561" y="638463"/>
            <a:ext cx="4589666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1050" b="1" dirty="0" smtClean="0">
                <a:solidFill>
                  <a:schemeClr val="bg1"/>
                </a:solidFill>
                <a:latin typeface="Verdana" panose="020B0604030504040204" pitchFamily="34" charset="0"/>
              </a:rPr>
              <a:t>ЗНАКОМСТВО  или «МЕДОВЫЙ </a:t>
            </a:r>
            <a:r>
              <a:rPr lang="ru-RU" sz="1050" b="1" dirty="0">
                <a:solidFill>
                  <a:schemeClr val="bg1"/>
                </a:solidFill>
                <a:latin typeface="Verdana" panose="020B0604030504040204" pitchFamily="34" charset="0"/>
              </a:rPr>
              <a:t>МЕСЯЦ»</a:t>
            </a:r>
          </a:p>
        </p:txBody>
      </p:sp>
      <p:sp>
        <p:nvSpPr>
          <p:cNvPr id="18" name="Oval 75"/>
          <p:cNvSpPr>
            <a:spLocks noChangeArrowheads="1"/>
          </p:cNvSpPr>
          <p:nvPr/>
        </p:nvSpPr>
        <p:spPr bwMode="gray">
          <a:xfrm>
            <a:off x="675555" y="565606"/>
            <a:ext cx="384661" cy="326773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tint val="0"/>
                  <a:invGamma/>
                </a:srgbClr>
              </a:gs>
              <a:gs pos="100000">
                <a:srgbClr val="D6E1E2">
                  <a:alpha val="3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19" name="Text Box 76"/>
          <p:cNvSpPr txBox="1">
            <a:spLocks noChangeArrowheads="1"/>
          </p:cNvSpPr>
          <p:nvPr/>
        </p:nvSpPr>
        <p:spPr bwMode="gray">
          <a:xfrm>
            <a:off x="697586" y="51075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</a:rPr>
              <a:t>1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09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68"/>
          <p:cNvSpPr>
            <a:spLocks noChangeArrowheads="1"/>
          </p:cNvSpPr>
          <p:nvPr/>
        </p:nvSpPr>
        <p:spPr bwMode="gray">
          <a:xfrm>
            <a:off x="728133" y="269115"/>
            <a:ext cx="5918200" cy="586018"/>
          </a:xfrm>
          <a:prstGeom prst="roundRect">
            <a:avLst>
              <a:gd name="adj" fmla="val 16667"/>
            </a:avLst>
          </a:prstGeom>
          <a:solidFill>
            <a:srgbClr val="99D84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Oval 72"/>
          <p:cNvSpPr>
            <a:spLocks noChangeArrowheads="1"/>
          </p:cNvSpPr>
          <p:nvPr/>
        </p:nvSpPr>
        <p:spPr bwMode="gray">
          <a:xfrm>
            <a:off x="924574" y="378454"/>
            <a:ext cx="466833" cy="441707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46275"/>
                  <a:invGamma/>
                </a:srgbClr>
              </a:gs>
              <a:gs pos="100000">
                <a:srgbClr val="D6E1E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9" name="Oval 73"/>
          <p:cNvSpPr>
            <a:spLocks noChangeArrowheads="1"/>
          </p:cNvSpPr>
          <p:nvPr/>
        </p:nvSpPr>
        <p:spPr bwMode="gray">
          <a:xfrm>
            <a:off x="924456" y="352286"/>
            <a:ext cx="456115" cy="431566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D6E1E2">
                  <a:gamma/>
                  <a:tint val="34902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10" name="Oval 74"/>
          <p:cNvSpPr>
            <a:spLocks noChangeArrowheads="1"/>
          </p:cNvSpPr>
          <p:nvPr/>
        </p:nvSpPr>
        <p:spPr bwMode="gray">
          <a:xfrm>
            <a:off x="935770" y="398174"/>
            <a:ext cx="433488" cy="402269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79216"/>
                  <a:invGamma/>
                </a:srgbClr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11" name="Oval 75"/>
          <p:cNvSpPr>
            <a:spLocks noChangeArrowheads="1"/>
          </p:cNvSpPr>
          <p:nvPr/>
        </p:nvSpPr>
        <p:spPr bwMode="gray">
          <a:xfrm>
            <a:off x="976302" y="396349"/>
            <a:ext cx="384661" cy="326773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tint val="0"/>
                  <a:invGamma/>
                </a:srgbClr>
              </a:gs>
              <a:gs pos="100000">
                <a:srgbClr val="D6E1E2">
                  <a:alpha val="3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12" name="Text Box 76"/>
          <p:cNvSpPr txBox="1">
            <a:spLocks noChangeArrowheads="1"/>
          </p:cNvSpPr>
          <p:nvPr/>
        </p:nvSpPr>
        <p:spPr bwMode="gray">
          <a:xfrm>
            <a:off x="982215" y="335740"/>
            <a:ext cx="340598" cy="32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3" name="Text Box 77"/>
          <p:cNvSpPr txBox="1">
            <a:spLocks noChangeArrowheads="1"/>
          </p:cNvSpPr>
          <p:nvPr/>
        </p:nvSpPr>
        <p:spPr bwMode="gray">
          <a:xfrm>
            <a:off x="1510340" y="435166"/>
            <a:ext cx="4857637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1050" b="1" dirty="0">
                <a:solidFill>
                  <a:schemeClr val="bg1"/>
                </a:solidFill>
                <a:latin typeface="Verdana" panose="020B0604030504040204" pitchFamily="34" charset="0"/>
              </a:rPr>
              <a:t>ВОЗВРАТ В ПРОШЛОЕ или «РЕГРЕССИЯ»</a:t>
            </a:r>
            <a:endParaRPr lang="en-US" sz="1050" b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937877"/>
              </p:ext>
            </p:extLst>
          </p:nvPr>
        </p:nvGraphicFramePr>
        <p:xfrm>
          <a:off x="748688" y="1087875"/>
          <a:ext cx="5805564" cy="4918643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1452368"/>
                <a:gridCol w="1467029"/>
                <a:gridCol w="1485110"/>
                <a:gridCol w="1401057"/>
              </a:tblGrid>
              <a:tr h="3652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Характерные признаки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7" marR="53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Когда наступает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7" marR="53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Причины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7" marR="53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Что делать родителям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7" marR="53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3427">
                <a:tc>
                  <a:txBody>
                    <a:bodyPr/>
                    <a:lstStyle/>
                    <a:p>
                      <a:pPr marL="0" lvl="0" indent="0" algn="just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фиксация на чистоте, опрятности или  неопрятности;</a:t>
                      </a:r>
                    </a:p>
                    <a:p>
                      <a:pPr marL="0" lvl="0" indent="0" algn="just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чувство беспомощности или зависимости;</a:t>
                      </a:r>
                    </a:p>
                    <a:p>
                      <a:pPr marL="0" lvl="0" indent="0" algn="just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чрезмерная озабоченность своим здоровьем;</a:t>
                      </a:r>
                    </a:p>
                    <a:p>
                      <a:pPr marL="0" lvl="0" indent="0" algn="just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преувеличенные жалобы, повышенная чувствительность;</a:t>
                      </a:r>
                    </a:p>
                    <a:p>
                      <a:pPr marL="0" lvl="0" indent="0" algn="just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отказ от нового;</a:t>
                      </a:r>
                    </a:p>
                    <a:p>
                      <a:pPr marL="0" lvl="0" indent="0" algn="just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необъяснимые припадки злобы, плача, усталость или тревога, признаки депрессии и </a:t>
                      </a:r>
                      <a:r>
                        <a:rPr lang="ru-RU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т.д</a:t>
                      </a:r>
                      <a:r>
                        <a:rPr lang="ru-RU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3787" marR="53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198000" algn="just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Индивидуально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198000" algn="just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indent="198000" algn="just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3787" marR="53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Неготовность ребёнка к появившимся требованиям и ожиданиям.</a:t>
                      </a:r>
                    </a:p>
                    <a:p>
                      <a:pPr marL="0" indent="0" algn="just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Нарастание детской тревоги в связи с неотчётливым пониманием своего места и своей роли в приёмной семье. Ребенок испытывает приёмную семью на прочность.</a:t>
                      </a:r>
                    </a:p>
                    <a:p>
                      <a:pPr marL="0" indent="0" algn="just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Эмоциональные трудности в связи с возможными встречами ребёнка с биологическими родителями и родственниками.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787" marR="53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Родители должны принять переживания ребёнка, оказать ему необходимую поддержку. Очень важно быть на связи со специалистами службы сопровождения семьи, искать поддержку у опытных замещающих родителей.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787" marR="53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721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560929"/>
              </p:ext>
            </p:extLst>
          </p:nvPr>
        </p:nvGraphicFramePr>
        <p:xfrm>
          <a:off x="440267" y="1087875"/>
          <a:ext cx="6265333" cy="4918643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1567387"/>
                <a:gridCol w="1583210"/>
                <a:gridCol w="1602723"/>
                <a:gridCol w="1512013"/>
              </a:tblGrid>
              <a:tr h="3652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Характерные признаки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7" marR="53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Когда наступает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7" marR="53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Причины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7" marR="53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Что делать родителям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7" marR="53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3427">
                <a:tc>
                  <a:txBody>
                    <a:bodyPr/>
                    <a:lstStyle/>
                    <a:p>
                      <a:pPr marL="0" lvl="0" indent="0" algn="just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дети и родители постепенно начинают жить жизнью обычной семьи;</a:t>
                      </a:r>
                    </a:p>
                    <a:p>
                      <a:pPr marL="0" lvl="0" indent="0" algn="just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становление адекватного поведения у ребёнка;</a:t>
                      </a:r>
                    </a:p>
                    <a:p>
                      <a:pPr marL="0" lvl="0" indent="0" algn="just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исчезает напряжение, он начинает шутить и обсуждать свои проблемы и трудности со взрослыми;</a:t>
                      </a:r>
                    </a:p>
                    <a:p>
                      <a:pPr marL="0" lvl="0" indent="0" algn="just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ребёнок привыкает к правилам поведения в семье;</a:t>
                      </a:r>
                    </a:p>
                    <a:p>
                      <a:pPr marL="0" lvl="0" indent="0" algn="just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ребёнок принимает активное участие во всех делах семьи;</a:t>
                      </a:r>
                    </a:p>
                    <a:p>
                      <a:pPr marL="0" lvl="0" indent="0" algn="just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волосы из тусклых становятся блестящими, снижается количество невротических проявлений; меньше раскачивается, сосет палец, уголок подушки, одеяла.</a:t>
                      </a:r>
                    </a:p>
                    <a:p>
                      <a:pPr marL="0" lvl="0" indent="0" algn="just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None/>
                      </a:pP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787" marR="53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среднем через год после появления ребёнка.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just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3787" marR="53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Ребёнок спокоен за  свое будущее. В отношениях появляется душевная близость, формируется привязанность, восстанавливается баланс в отношениях.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787" marR="53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Следить за эмоциональным состоянием ребёнка – у него могут оставаться поводы для переживаний (например, судьба биологических родителей).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787" marR="537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AutoShape 82"/>
          <p:cNvSpPr>
            <a:spLocks noChangeArrowheads="1"/>
          </p:cNvSpPr>
          <p:nvPr/>
        </p:nvSpPr>
        <p:spPr bwMode="gray">
          <a:xfrm>
            <a:off x="491067" y="330200"/>
            <a:ext cx="6231466" cy="491067"/>
          </a:xfrm>
          <a:prstGeom prst="roundRect">
            <a:avLst>
              <a:gd name="adj" fmla="val 16667"/>
            </a:avLst>
          </a:prstGeom>
          <a:solidFill>
            <a:srgbClr val="E98B6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0" name="Group 85"/>
          <p:cNvGrpSpPr>
            <a:grpSpLocks/>
          </p:cNvGrpSpPr>
          <p:nvPr/>
        </p:nvGrpSpPr>
        <p:grpSpPr bwMode="auto">
          <a:xfrm>
            <a:off x="632609" y="330200"/>
            <a:ext cx="482315" cy="441707"/>
            <a:chOff x="1289" y="587"/>
            <a:chExt cx="668" cy="647"/>
          </a:xfrm>
        </p:grpSpPr>
        <p:sp>
          <p:nvSpPr>
            <p:cNvPr id="31" name="Oval 86"/>
            <p:cNvSpPr>
              <a:spLocks noChangeArrowheads="1"/>
            </p:cNvSpPr>
            <p:nvPr/>
          </p:nvSpPr>
          <p:spPr bwMode="gray">
            <a:xfrm>
              <a:off x="1289" y="646"/>
              <a:ext cx="668" cy="540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32" name="Oval 87"/>
            <p:cNvSpPr>
              <a:spLocks noChangeArrowheads="1"/>
            </p:cNvSpPr>
            <p:nvPr/>
          </p:nvSpPr>
          <p:spPr bwMode="gray">
            <a:xfrm>
              <a:off x="1296" y="587"/>
              <a:ext cx="646" cy="64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33" name="Oval 88"/>
            <p:cNvSpPr>
              <a:spLocks noChangeArrowheads="1"/>
            </p:cNvSpPr>
            <p:nvPr/>
          </p:nvSpPr>
          <p:spPr bwMode="gray">
            <a:xfrm>
              <a:off x="1304" y="591"/>
              <a:ext cx="631" cy="63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34" name="Oval 89"/>
            <p:cNvSpPr>
              <a:spLocks noChangeArrowheads="1"/>
            </p:cNvSpPr>
            <p:nvPr/>
          </p:nvSpPr>
          <p:spPr bwMode="gray">
            <a:xfrm>
              <a:off x="1311" y="597"/>
              <a:ext cx="600" cy="58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35" name="Oval 90"/>
            <p:cNvSpPr>
              <a:spLocks noChangeArrowheads="1"/>
            </p:cNvSpPr>
            <p:nvPr/>
          </p:nvSpPr>
          <p:spPr bwMode="gray">
            <a:xfrm>
              <a:off x="1346" y="613"/>
              <a:ext cx="533" cy="47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36" name="Text Box 91"/>
          <p:cNvSpPr txBox="1">
            <a:spLocks noChangeArrowheads="1"/>
          </p:cNvSpPr>
          <p:nvPr/>
        </p:nvSpPr>
        <p:spPr bwMode="gray">
          <a:xfrm>
            <a:off x="694803" y="328144"/>
            <a:ext cx="340598" cy="32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37" name="Text Box 92"/>
          <p:cNvSpPr txBox="1">
            <a:spLocks noChangeArrowheads="1"/>
          </p:cNvSpPr>
          <p:nvPr/>
        </p:nvSpPr>
        <p:spPr bwMode="gray">
          <a:xfrm>
            <a:off x="1435115" y="463985"/>
            <a:ext cx="4855618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1050" b="1" dirty="0" smtClean="0">
                <a:solidFill>
                  <a:schemeClr val="bg1"/>
                </a:solidFill>
                <a:latin typeface="Verdana" panose="020B0604030504040204" pitchFamily="34" charset="0"/>
              </a:rPr>
              <a:t>ПРИВЫКАНИЕ</a:t>
            </a:r>
            <a:r>
              <a:rPr lang="ru-RU" sz="1050" b="1" dirty="0">
                <a:solidFill>
                  <a:schemeClr val="bg1"/>
                </a:solidFill>
                <a:latin typeface="Verdana" panose="020B0604030504040204" pitchFamily="34" charset="0"/>
              </a:rPr>
              <a:t> </a:t>
            </a:r>
            <a:r>
              <a:rPr lang="ru-RU" sz="1050" b="1" dirty="0" smtClean="0">
                <a:solidFill>
                  <a:schemeClr val="bg1"/>
                </a:solidFill>
                <a:latin typeface="Verdana" panose="020B0604030504040204" pitchFamily="34" charset="0"/>
              </a:rPr>
              <a:t>или </a:t>
            </a:r>
            <a:r>
              <a:rPr lang="ru-RU" sz="1050" b="1" dirty="0">
                <a:solidFill>
                  <a:schemeClr val="bg1"/>
                </a:solidFill>
                <a:latin typeface="Verdana" panose="020B0604030504040204" pitchFamily="34" charset="0"/>
              </a:rPr>
              <a:t>«МЕДЛЕННОЕ ВОССТАНОВЛЕНИЕ</a:t>
            </a:r>
            <a:r>
              <a:rPr lang="ru-RU" sz="1050" b="1" dirty="0" smtClean="0">
                <a:solidFill>
                  <a:schemeClr val="bg1"/>
                </a:solidFill>
                <a:latin typeface="Verdana" panose="020B0604030504040204" pitchFamily="34" charset="0"/>
              </a:rPr>
              <a:t>»</a:t>
            </a:r>
            <a:endParaRPr lang="ru-RU" sz="1050" b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04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206172"/>
              </p:ext>
            </p:extLst>
          </p:nvPr>
        </p:nvGraphicFramePr>
        <p:xfrm>
          <a:off x="209021" y="357331"/>
          <a:ext cx="6443133" cy="5304663"/>
        </p:xfrm>
        <a:graphic>
          <a:graphicData uri="http://schemas.openxmlformats.org/drawingml/2006/table">
            <a:tbl>
              <a:tblPr firstRow="1" firstCol="1" bandRow="1">
                <a:tableStyleId>{0660B408-B3CF-4A94-85FC-2B1E0A45F4A2}</a:tableStyleId>
              </a:tblPr>
              <a:tblGrid>
                <a:gridCol w="1484312"/>
                <a:gridCol w="4958821"/>
              </a:tblGrid>
              <a:tr h="1115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Стресс - фактор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2" marR="363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Способы поддержки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2" marR="363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25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Смена привычного круга общения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2" marR="363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050" dirty="0">
                          <a:effectLst/>
                        </a:rPr>
                        <a:t>родителям необходимо ограничить контакты </a:t>
                      </a:r>
                      <a:r>
                        <a:rPr lang="ru-RU" sz="1050" dirty="0" smtClean="0">
                          <a:effectLst/>
                        </a:rPr>
                        <a:t>ребёнка</a:t>
                      </a:r>
                      <a:r>
                        <a:rPr lang="ru-RU" sz="1050" dirty="0">
                          <a:effectLst/>
                        </a:rPr>
                        <a:t>, в том числе с родственниками;</a:t>
                      </a:r>
                    </a:p>
                    <a:p>
                      <a:pPr marL="34290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050" dirty="0">
                          <a:effectLst/>
                        </a:rPr>
                        <a:t>избегать вопросов о прошлом и излишнего любопытства посторонних;</a:t>
                      </a:r>
                    </a:p>
                    <a:p>
                      <a:pPr marL="34290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050" dirty="0">
                          <a:effectLst/>
                        </a:rPr>
                        <a:t>вовлечь ребенка в совместные занятия, прогулки;</a:t>
                      </a:r>
                    </a:p>
                    <a:p>
                      <a:pPr marL="34290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050" dirty="0">
                          <a:effectLst/>
                        </a:rPr>
                        <a:t>проявить интерес к его увлечениям и придумать мероприятия, которые </a:t>
                      </a:r>
                      <a:r>
                        <a:rPr lang="ru-RU" sz="1050" dirty="0" smtClean="0">
                          <a:effectLst/>
                        </a:rPr>
                        <a:t>соответствуют возрасту.</a:t>
                      </a:r>
                      <a:endParaRPr lang="ru-RU" sz="1050" dirty="0">
                        <a:effectLst/>
                      </a:endParaRPr>
                    </a:p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2" marR="363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73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Изменение привычной обстановки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2" marR="363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050" dirty="0">
                          <a:effectLst/>
                        </a:rPr>
                        <a:t>познакомить </a:t>
                      </a:r>
                      <a:r>
                        <a:rPr lang="ru-RU" sz="1050" dirty="0" smtClean="0">
                          <a:effectLst/>
                        </a:rPr>
                        <a:t>ребёнка </a:t>
                      </a:r>
                      <a:r>
                        <a:rPr lang="ru-RU" sz="1050" dirty="0">
                          <a:effectLst/>
                        </a:rPr>
                        <a:t>с домом (провести по всем комнатам и показать, что в них </a:t>
                      </a:r>
                      <a:r>
                        <a:rPr lang="ru-RU" sz="1050" dirty="0" smtClean="0">
                          <a:effectLst/>
                        </a:rPr>
                        <a:t>находится</a:t>
                      </a:r>
                      <a:r>
                        <a:rPr lang="ru-RU" sz="1050" dirty="0">
                          <a:effectLst/>
                        </a:rPr>
                        <a:t>);</a:t>
                      </a:r>
                    </a:p>
                    <a:p>
                      <a:pPr marL="34290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050" dirty="0">
                          <a:effectLst/>
                        </a:rPr>
                        <a:t>создание собственного пространства </a:t>
                      </a:r>
                      <a:r>
                        <a:rPr lang="ru-RU" sz="1050" dirty="0" smtClean="0">
                          <a:effectLst/>
                        </a:rPr>
                        <a:t>ребёнка </a:t>
                      </a:r>
                      <a:r>
                        <a:rPr lang="ru-RU" sz="1050" dirty="0">
                          <a:effectLst/>
                        </a:rPr>
                        <a:t>(перестановка в комнате, так как хочет ребенок);</a:t>
                      </a:r>
                    </a:p>
                    <a:p>
                      <a:pPr marL="34290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050" dirty="0">
                          <a:effectLst/>
                        </a:rPr>
                        <a:t>особое внимание уделить </a:t>
                      </a:r>
                      <a:r>
                        <a:rPr lang="ru-RU" sz="1050" dirty="0" smtClean="0">
                          <a:effectLst/>
                        </a:rPr>
                        <a:t>«месту</a:t>
                      </a:r>
                      <a:r>
                        <a:rPr lang="ru-RU" sz="1050" dirty="0">
                          <a:effectLst/>
                        </a:rPr>
                        <a:t>» </a:t>
                      </a:r>
                      <a:r>
                        <a:rPr lang="ru-RU" sz="1050" dirty="0" smtClean="0">
                          <a:effectLst/>
                        </a:rPr>
                        <a:t>ребёнка</a:t>
                      </a:r>
                      <a:r>
                        <a:rPr lang="ru-RU" sz="1050" dirty="0">
                          <a:effectLst/>
                        </a:rPr>
                        <a:t>. В понятие «своё место» входит место за столом</a:t>
                      </a:r>
                      <a:r>
                        <a:rPr lang="ru-RU" sz="1050" dirty="0" smtClean="0">
                          <a:effectLst/>
                        </a:rPr>
                        <a:t>, </a:t>
                      </a:r>
                      <a:r>
                        <a:rPr lang="ru-RU" sz="1050" dirty="0">
                          <a:effectLst/>
                        </a:rPr>
                        <a:t>место для его вещей</a:t>
                      </a:r>
                      <a:r>
                        <a:rPr lang="ru-RU" sz="1050" dirty="0" smtClean="0">
                          <a:effectLst/>
                        </a:rPr>
                        <a:t>, </a:t>
                      </a:r>
                      <a:r>
                        <a:rPr lang="ru-RU" sz="1050" dirty="0">
                          <a:effectLst/>
                        </a:rPr>
                        <a:t>собственная кружка, т.е. всё, что позволяет ребенку ощутить свое место в семье;</a:t>
                      </a:r>
                    </a:p>
                    <a:p>
                      <a:pPr marL="34290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050" dirty="0">
                          <a:effectLst/>
                        </a:rPr>
                        <a:t>не ругать за то, что обстановка в комнате не такая, к которой вы привыкли.</a:t>
                      </a:r>
                    </a:p>
                    <a:p>
                      <a:pPr marL="228600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2" marR="363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41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Конфликтные ситуации в семье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2" marR="363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050" dirty="0">
                          <a:effectLst/>
                        </a:rPr>
                        <a:t>не пытаться стать </a:t>
                      </a:r>
                      <a:r>
                        <a:rPr lang="ru-RU" sz="1050" dirty="0" smtClean="0">
                          <a:effectLst/>
                        </a:rPr>
                        <a:t>ребёнку </a:t>
                      </a:r>
                      <a:r>
                        <a:rPr lang="ru-RU" sz="1050" dirty="0">
                          <a:effectLst/>
                        </a:rPr>
                        <a:t>другом (стать с ним на равных), ему нужен </a:t>
                      </a:r>
                      <a:r>
                        <a:rPr lang="ru-RU" sz="1050" dirty="0" smtClean="0">
                          <a:effectLst/>
                        </a:rPr>
                        <a:t>взрослый, </a:t>
                      </a:r>
                      <a:r>
                        <a:rPr lang="ru-RU" sz="1050" dirty="0">
                          <a:effectLst/>
                        </a:rPr>
                        <a:t>который несет за него ответственность;</a:t>
                      </a:r>
                    </a:p>
                    <a:p>
                      <a:pPr marL="34290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050" dirty="0">
                          <a:effectLst/>
                        </a:rPr>
                        <a:t>родители должны договориться друг с другом об одном стиле воспитания «Мама разрешила, а папа нет»;</a:t>
                      </a:r>
                    </a:p>
                    <a:p>
                      <a:pPr marL="34290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050" dirty="0">
                          <a:effectLst/>
                        </a:rPr>
                        <a:t>проявлять уважение друг к другу;</a:t>
                      </a:r>
                    </a:p>
                    <a:p>
                      <a:pPr marL="34290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050" dirty="0">
                          <a:effectLst/>
                        </a:rPr>
                        <a:t>интересоваться, что чувствует ребенок, что его беспокоит?</a:t>
                      </a:r>
                    </a:p>
                    <a:p>
                      <a:pPr marL="34290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050" dirty="0" smtClean="0">
                          <a:effectLst/>
                        </a:rPr>
                        <a:t>ребёнок </a:t>
                      </a:r>
                      <a:r>
                        <a:rPr lang="ru-RU" sz="1050" dirty="0">
                          <a:effectLst/>
                        </a:rPr>
                        <a:t>ждет от вас безусловной любви вне зависимости от того, хорошим или плохим выглядит в глазах.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2" marR="363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57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Изменение распорядка дня и правил пребывания в доме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2" marR="363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050" dirty="0">
                          <a:effectLst/>
                        </a:rPr>
                        <a:t>постепенно прививайте </a:t>
                      </a:r>
                      <a:r>
                        <a:rPr lang="ru-RU" sz="1050" dirty="0" smtClean="0">
                          <a:effectLst/>
                        </a:rPr>
                        <a:t>ребёнку </a:t>
                      </a:r>
                      <a:r>
                        <a:rPr lang="ru-RU" sz="1050" dirty="0">
                          <a:effectLst/>
                        </a:rPr>
                        <a:t>правила и распорядок дня, без требования выполнить их немедленно;</a:t>
                      </a:r>
                    </a:p>
                    <a:p>
                      <a:pPr marL="34290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050" dirty="0">
                          <a:effectLst/>
                        </a:rPr>
                        <a:t>если </a:t>
                      </a:r>
                      <a:r>
                        <a:rPr lang="ru-RU" sz="1050" dirty="0" smtClean="0">
                          <a:effectLst/>
                        </a:rPr>
                        <a:t>ребёнок </a:t>
                      </a:r>
                      <a:r>
                        <a:rPr lang="ru-RU" sz="1050" dirty="0">
                          <a:effectLst/>
                        </a:rPr>
                        <a:t>маленький, то желательно продемонстрировать правила в игре, где в качестве членов семьи «выступают» игрушки;</a:t>
                      </a:r>
                    </a:p>
                    <a:p>
                      <a:pPr marL="34290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050" dirty="0">
                          <a:effectLst/>
                        </a:rPr>
                        <a:t>с подростком необходимо обсудить разумность правил, договориться о возможной совместной коррекции </a:t>
                      </a:r>
                      <a:r>
                        <a:rPr lang="ru-RU" sz="1050" dirty="0" smtClean="0">
                          <a:effectLst/>
                        </a:rPr>
                        <a:t>требований, </a:t>
                      </a:r>
                      <a:r>
                        <a:rPr lang="ru-RU" sz="1050" dirty="0">
                          <a:effectLst/>
                        </a:rPr>
                        <a:t>заключить контракт об их выполнении;</a:t>
                      </a:r>
                    </a:p>
                    <a:p>
                      <a:pPr marL="34290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050" dirty="0">
                          <a:effectLst/>
                        </a:rPr>
                        <a:t>личный пример соблюдения устанавливаемых правил и режима дня.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2" marR="363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906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653</Words>
  <Application>Microsoft Office PowerPoint</Application>
  <PresentationFormat>Произвольный</PresentationFormat>
  <Paragraphs>93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Verdana</vt:lpstr>
      <vt:lpstr>Wingdings</vt:lpstr>
      <vt:lpstr>Тема Office</vt:lpstr>
      <vt:lpstr>АДАПТАЦИЯ В ЗАМЕЩАЮЩЕЙ СЕМЬЕ:   СПОСОБЫ СЕМЕЙНОГО РЕАГИРОВАНИЯ</vt:lpstr>
      <vt:lpstr>Адаптация ребенка в замещающей семье –   это процесс включения ребенка в семейную систему, принятие им предписанной роли, формирование норм и правил, новой привязанности, налаживание эффективных форм общения и сотрудничества. Адаптация проходит в несколько этапов и может занять от нескольких месяцев до нескольких лет. Важно понимать, что кризис неизбежен, но пройдя через него, семья достигает стабильности и ресурсности.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Павел</dc:creator>
  <cp:lastModifiedBy>Srb4</cp:lastModifiedBy>
  <cp:revision>44</cp:revision>
  <dcterms:created xsi:type="dcterms:W3CDTF">2014-11-21T11:00:06Z</dcterms:created>
  <dcterms:modified xsi:type="dcterms:W3CDTF">2024-11-12T12:14:17Z</dcterms:modified>
</cp:coreProperties>
</file>